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76" r:id="rId5"/>
    <p:sldId id="446" r:id="rId6"/>
    <p:sldId id="472" r:id="rId7"/>
    <p:sldId id="484" r:id="rId8"/>
    <p:sldId id="486" r:id="rId9"/>
    <p:sldId id="487" r:id="rId10"/>
    <p:sldId id="485" r:id="rId11"/>
    <p:sldId id="492" r:id="rId12"/>
    <p:sldId id="499" r:id="rId13"/>
    <p:sldId id="491" r:id="rId14"/>
    <p:sldId id="503" r:id="rId15"/>
    <p:sldId id="502" r:id="rId16"/>
    <p:sldId id="506" r:id="rId17"/>
    <p:sldId id="501" r:id="rId18"/>
    <p:sldId id="473" r:id="rId19"/>
    <p:sldId id="504" r:id="rId20"/>
    <p:sldId id="496" r:id="rId21"/>
    <p:sldId id="500" r:id="rId22"/>
    <p:sldId id="478" r:id="rId23"/>
    <p:sldId id="505" r:id="rId24"/>
    <p:sldId id="498" r:id="rId25"/>
    <p:sldId id="339" r:id="rId26"/>
    <p:sldId id="493" r:id="rId27"/>
    <p:sldId id="494" r:id="rId28"/>
    <p:sldId id="483" r:id="rId29"/>
    <p:sldId id="495" r:id="rId30"/>
  </p:sldIdLst>
  <p:sldSz cx="9144000" cy="6858000" type="screen4x3"/>
  <p:notesSz cx="6735763" cy="98694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clrMru>
    <a:srgbClr val="5F5F5F"/>
    <a:srgbClr val="727D84"/>
    <a:srgbClr val="98A4AB"/>
    <a:srgbClr val="111111"/>
    <a:srgbClr val="7B7B7B"/>
    <a:srgbClr val="2A2A2A"/>
    <a:srgbClr val="89DFF3"/>
    <a:srgbClr val="00CCFF"/>
    <a:srgbClr val="CC0099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1914" autoAdjust="0"/>
  </p:normalViewPr>
  <p:slideViewPr>
    <p:cSldViewPr>
      <p:cViewPr>
        <p:scale>
          <a:sx n="95" d="100"/>
          <a:sy n="95" d="100"/>
        </p:scale>
        <p:origin x="-88" y="-88"/>
      </p:cViewPr>
      <p:guideLst>
        <p:guide orient="horz" pos="4319"/>
        <p:guide orient="horz" pos="935"/>
        <p:guide orient="horz" pos="3793"/>
        <p:guide pos="5575"/>
        <p:guide pos="2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616" y="-104"/>
      </p:cViewPr>
      <p:guideLst>
        <p:guide orient="horz" pos="3109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90CE-DB31-463F-8028-A8E27987217A}" type="datetimeFigureOut">
              <a:rPr lang="fr-FR" smtClean="0"/>
              <a:pPr/>
              <a:t>15/06/10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A5746-BE8F-4B23-9763-E87458FEFC5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FBAD0F-58A3-483C-A1FE-435E7D62486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Technicolor+credit to Josh/Stratis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Mobility of anticipated users movement and actual traces.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625" y="71414"/>
            <a:ext cx="8791575" cy="1143000"/>
          </a:xfrm>
        </p:spPr>
        <p:txBody>
          <a:bodyPr tIns="0" bIns="0" anchor="b"/>
          <a:lstStyle>
            <a:lvl1pPr algn="r">
              <a:defRPr>
                <a:solidFill>
                  <a:srgbClr val="2A2A2A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625" y="1214414"/>
            <a:ext cx="8791575" cy="457200"/>
          </a:xfrm>
        </p:spPr>
        <p:txBody>
          <a:bodyPr tIns="0" bIns="0"/>
          <a:lstStyle>
            <a:lvl1pPr algn="r"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subtitle</a:t>
            </a:r>
            <a:endParaRPr lang="en-US" noProof="0" dirty="0"/>
          </a:p>
        </p:txBody>
      </p:sp>
      <p:sp>
        <p:nvSpPr>
          <p:cNvPr id="27" name="Rectangle 7"/>
          <p:cNvSpPr>
            <a:spLocks noChangeArrowheads="1"/>
          </p:cNvSpPr>
          <p:nvPr userDrawn="1"/>
        </p:nvSpPr>
        <p:spPr bwMode="auto">
          <a:xfrm>
            <a:off x="0" y="1676401"/>
            <a:ext cx="9144000" cy="466715"/>
          </a:xfrm>
          <a:prstGeom prst="rect">
            <a:avLst/>
          </a:prstGeom>
          <a:solidFill>
            <a:srgbClr val="1111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266700" indent="-266700">
              <a:defRPr>
                <a:solidFill>
                  <a:srgbClr val="2A2A2A"/>
                </a:solidFill>
              </a:defRPr>
            </a:lvl2pPr>
            <a:lvl3pPr marL="542925" indent="-276225">
              <a:defRPr>
                <a:solidFill>
                  <a:srgbClr val="2A2A2A"/>
                </a:solidFill>
              </a:defRPr>
            </a:lvl3pPr>
            <a:lvl4pPr marL="809625" indent="-266700">
              <a:defRPr>
                <a:solidFill>
                  <a:srgbClr val="2A2A2A"/>
                </a:solidFill>
              </a:defRPr>
            </a:lvl4pPr>
            <a:lvl5pPr marL="1076325" indent="-266700">
              <a:defRPr>
                <a:solidFill>
                  <a:srgbClr val="2A2A2A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270EAF-BFA1-4AD6-9D81-4359FAD1F31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76200"/>
            <a:ext cx="8597900" cy="63815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1676401"/>
            <a:ext cx="9144000" cy="466715"/>
          </a:xfrm>
          <a:prstGeom prst="rect">
            <a:avLst/>
          </a:prstGeom>
          <a:solidFill>
            <a:srgbClr val="1111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0" y="2143125"/>
            <a:ext cx="9144000" cy="3200400"/>
          </a:xfrm>
          <a:prstGeom prst="rect">
            <a:avLst/>
          </a:prstGeom>
          <a:solidFill>
            <a:srgbClr val="7B7B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1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itre 38"/>
          <p:cNvSpPr>
            <a:spLocks noGrp="1"/>
          </p:cNvSpPr>
          <p:nvPr userDrawn="1">
            <p:ph type="title" hasCustomPrompt="1"/>
          </p:nvPr>
        </p:nvSpPr>
        <p:spPr>
          <a:xfrm>
            <a:off x="328581" y="2428875"/>
            <a:ext cx="8521731" cy="1143000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44" name="Espace réservé du texte 4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4324" y="3571890"/>
            <a:ext cx="8536309" cy="500052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  <p:grpSp>
        <p:nvGrpSpPr>
          <p:cNvPr id="18" name="Group 9"/>
          <p:cNvGrpSpPr>
            <a:grpSpLocks/>
          </p:cNvGrpSpPr>
          <p:nvPr userDrawn="1"/>
        </p:nvGrpSpPr>
        <p:grpSpPr bwMode="auto">
          <a:xfrm>
            <a:off x="0" y="4843478"/>
            <a:ext cx="9144000" cy="2014539"/>
            <a:chOff x="0" y="3045"/>
            <a:chExt cx="5760" cy="1269"/>
          </a:xfrm>
        </p:grpSpPr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0" y="3120"/>
              <a:ext cx="823" cy="1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823" y="3264"/>
              <a:ext cx="823" cy="1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1646" y="3216"/>
              <a:ext cx="823" cy="10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2469" y="3045"/>
              <a:ext cx="822" cy="12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291" y="3186"/>
              <a:ext cx="823" cy="1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4114" y="3297"/>
              <a:ext cx="823" cy="10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4937" y="3111"/>
              <a:ext cx="823" cy="12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833" y="5723160"/>
            <a:ext cx="2212616" cy="8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81000" y="785794"/>
            <a:ext cx="4152900" cy="5214974"/>
          </a:xfrm>
        </p:spPr>
        <p:txBody>
          <a:bodyPr/>
          <a:lstStyle>
            <a:lvl1pPr>
              <a:defRPr sz="2200"/>
            </a:lvl1pPr>
            <a:lvl2pPr marL="266700" indent="-266700">
              <a:defRPr sz="2000"/>
            </a:lvl2pPr>
            <a:lvl3pPr marL="542925" indent="-276225">
              <a:defRPr sz="1800"/>
            </a:lvl3pPr>
            <a:lvl4pPr marL="809625" indent="-266700">
              <a:defRPr sz="1600"/>
            </a:lvl4pPr>
            <a:lvl5pPr marL="1076325" indent="-2667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6CCD59-4062-48CE-A65F-00CB3BE5B2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1" hasCustomPrompt="1"/>
          </p:nvPr>
        </p:nvSpPr>
        <p:spPr>
          <a:xfrm>
            <a:off x="4826000" y="785794"/>
            <a:ext cx="4152900" cy="5214974"/>
          </a:xfrm>
        </p:spPr>
        <p:txBody>
          <a:bodyPr/>
          <a:lstStyle>
            <a:lvl1pPr>
              <a:defRPr sz="2200"/>
            </a:lvl1pPr>
            <a:lvl2pPr marL="266700" indent="-266700">
              <a:defRPr sz="2000"/>
            </a:lvl2pPr>
            <a:lvl3pPr marL="542925" indent="-276225">
              <a:defRPr sz="1800"/>
            </a:lvl3pPr>
            <a:lvl4pPr marL="809625" indent="-266700">
              <a:defRPr sz="1600"/>
            </a:lvl4pPr>
            <a:lvl5pPr marL="1076325" indent="-2667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76200"/>
            <a:ext cx="8597900" cy="63815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BEBFAB-EF46-42A4-B2A0-EF472DEE164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76200"/>
            <a:ext cx="8597900" cy="638156"/>
          </a:xfrm>
        </p:spPr>
        <p:txBody>
          <a:bodyPr/>
          <a:lstStyle/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81000" y="785794"/>
            <a:ext cx="4152900" cy="5214974"/>
          </a:xfrm>
        </p:spPr>
        <p:txBody>
          <a:bodyPr/>
          <a:lstStyle>
            <a:lvl1pPr>
              <a:defRPr sz="2200"/>
            </a:lvl1pPr>
            <a:lvl2pPr marL="266700" indent="-266700">
              <a:defRPr sz="2000"/>
            </a:lvl2pPr>
            <a:lvl3pPr marL="542925" indent="-276225">
              <a:defRPr sz="1800"/>
            </a:lvl3pPr>
            <a:lvl4pPr marL="809625" indent="-266700">
              <a:defRPr sz="1600"/>
            </a:lvl4pPr>
            <a:lvl5pPr marL="1076325" indent="-2667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1" hasCustomPrompt="1"/>
          </p:nvPr>
        </p:nvSpPr>
        <p:spPr>
          <a:xfrm>
            <a:off x="4826000" y="785794"/>
            <a:ext cx="4152900" cy="5214974"/>
          </a:xfrm>
        </p:spPr>
        <p:txBody>
          <a:bodyPr/>
          <a:lstStyle>
            <a:lvl1pPr>
              <a:defRPr sz="2200"/>
            </a:lvl1pPr>
            <a:lvl2pPr marL="266700" indent="-266700">
              <a:defRPr sz="2000"/>
            </a:lvl2pPr>
            <a:lvl3pPr marL="542925" indent="-276225">
              <a:defRPr sz="1800"/>
            </a:lvl3pPr>
            <a:lvl4pPr marL="809625" indent="-266700">
              <a:defRPr sz="1600"/>
            </a:lvl4pPr>
            <a:lvl5pPr marL="1076325" indent="-2667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CD7BF-7996-4CFF-A357-CB4F255262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FA0E3F-A84F-4C38-B31C-F2180DBCA08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Rectangle 2"/>
          <p:cNvSpPr/>
          <p:nvPr userDrawn="1"/>
        </p:nvSpPr>
        <p:spPr>
          <a:xfrm>
            <a:off x="142844" y="1142984"/>
            <a:ext cx="885831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1000" y="785793"/>
            <a:ext cx="8597900" cy="53006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998826-A65D-4C0D-ADEB-E0949BA9C2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80999" y="76200"/>
            <a:ext cx="8583613" cy="638156"/>
          </a:xfrm>
        </p:spPr>
        <p:txBody>
          <a:bodyPr/>
          <a:lstStyle/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76200"/>
            <a:ext cx="8458200" cy="638175"/>
          </a:xfrm>
        </p:spPr>
        <p:txBody>
          <a:bodyPr/>
          <a:lstStyle/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86300" y="781050"/>
            <a:ext cx="4152900" cy="5238750"/>
          </a:xfrm>
        </p:spPr>
        <p:txBody>
          <a:bodyPr>
            <a:normAutofit/>
          </a:bodyPr>
          <a:lstStyle/>
          <a:p>
            <a:r>
              <a:rPr lang="en-US" dirty="0" smtClean="0"/>
              <a:t>Click icon to add chart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>
            <a:lvl1pPr>
              <a:defRPr/>
            </a:lvl1pPr>
          </a:lstStyle>
          <a:p>
            <a:fld id="{57C5AF71-8E3A-49A6-AB4B-BC4335BFE2F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81000" y="781050"/>
            <a:ext cx="4152900" cy="5238750"/>
          </a:xfrm>
        </p:spPr>
        <p:txBody>
          <a:bodyPr>
            <a:normAutofit/>
          </a:bodyPr>
          <a:lstStyle>
            <a:lvl1pPr>
              <a:defRPr sz="2200"/>
            </a:lvl1pPr>
            <a:lvl2pPr marL="266700" indent="-266700">
              <a:defRPr sz="1800"/>
            </a:lvl2pPr>
            <a:lvl3pPr marL="542925" indent="-276225">
              <a:defRPr sz="1600"/>
            </a:lvl3pPr>
            <a:lvl4pPr marL="809625" indent="-266700">
              <a:defRPr sz="1400"/>
            </a:lvl4pPr>
            <a:lvl5pPr marL="1076325" indent="-2667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1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76200"/>
            <a:ext cx="8583613" cy="6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0999" y="1066800"/>
            <a:ext cx="8583613" cy="50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53200"/>
            <a:ext cx="295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Trebuchet MS" pitchFamily="34" charset="0"/>
              </a:defRPr>
            </a:lvl1pPr>
          </a:lstStyle>
          <a:p>
            <a:fld id="{BD3591A1-4D0D-4372-AF02-FD29A1B3AC5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77033" y="714356"/>
            <a:ext cx="8583613" cy="1588"/>
          </a:xfrm>
          <a:prstGeom prst="line">
            <a:avLst/>
          </a:prstGeom>
          <a:ln w="1905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77033" y="6518787"/>
            <a:ext cx="6933953" cy="0"/>
          </a:xfrm>
          <a:prstGeom prst="line">
            <a:avLst/>
          </a:prstGeom>
          <a:ln w="1905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8927" y="6160542"/>
            <a:ext cx="1499447" cy="5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  <p:pic>
        <p:nvPicPr>
          <p:cNvPr id="9" name="Image 8" descr="images.jpe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648450" y="6172200"/>
            <a:ext cx="666750" cy="666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0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236"/>
        </a:spcBef>
        <a:spcAft>
          <a:spcPct val="0"/>
        </a:spcAft>
        <a:defRPr sz="2800">
          <a:solidFill>
            <a:srgbClr val="7B7B7B"/>
          </a:solidFill>
          <a:latin typeface="Trebuchet MS" pitchFamily="34" charset="0"/>
          <a:ea typeface="+mn-ea"/>
          <a:cs typeface="+mn-cs"/>
        </a:defRPr>
      </a:lvl1pPr>
      <a:lvl2pPr marL="266700" indent="-2667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"/>
        <a:defRPr sz="2600">
          <a:solidFill>
            <a:srgbClr val="2A2A2A"/>
          </a:solidFill>
          <a:latin typeface="Trebuchet MS" pitchFamily="34" charset="0"/>
        </a:defRPr>
      </a:lvl2pPr>
      <a:lvl3pPr marL="542925" indent="-27622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sz="2600">
          <a:solidFill>
            <a:srgbClr val="2A2A2A"/>
          </a:solidFill>
          <a:latin typeface="Trebuchet MS" pitchFamily="34" charset="0"/>
        </a:defRPr>
      </a:lvl3pPr>
      <a:lvl4pPr marL="809625" indent="-266700" algn="l" rtl="0" eaLnBrk="1" fontAlgn="base" hangingPunct="1">
        <a:spcBef>
          <a:spcPct val="30000"/>
        </a:spcBef>
        <a:spcAft>
          <a:spcPct val="0"/>
        </a:spcAft>
        <a:buClr>
          <a:schemeClr val="tx1">
            <a:lumMod val="40000"/>
            <a:lumOff val="60000"/>
          </a:schemeClr>
        </a:buClr>
        <a:buSzPct val="80000"/>
        <a:buFont typeface="Wingdings" pitchFamily="2" charset="2"/>
        <a:buChar char="n"/>
        <a:defRPr sz="1800">
          <a:solidFill>
            <a:srgbClr val="2A2A2A"/>
          </a:solidFill>
          <a:latin typeface="Trebuchet MS" pitchFamily="34" charset="0"/>
        </a:defRPr>
      </a:lvl4pPr>
      <a:lvl5pPr marL="1076325" indent="-266700" algn="l" rtl="0" eaLnBrk="1" fontAlgn="base" hangingPunct="1">
        <a:spcBef>
          <a:spcPct val="30000"/>
        </a:spcBef>
        <a:spcAft>
          <a:spcPct val="0"/>
        </a:spcAft>
        <a:buClr>
          <a:schemeClr val="tx1">
            <a:lumMod val="20000"/>
            <a:lumOff val="80000"/>
          </a:schemeClr>
        </a:buClr>
        <a:buSzPct val="80000"/>
        <a:buFont typeface="Wingdings" pitchFamily="2" charset="2"/>
        <a:buChar char="n"/>
        <a:defRPr sz="1600">
          <a:solidFill>
            <a:srgbClr val="2A2A2A"/>
          </a:solidFill>
          <a:latin typeface="Trebuchet MS" pitchFamily="34" charset="0"/>
        </a:defRPr>
      </a:lvl5pPr>
      <a:lvl6pPr marL="2933700" indent="-285750" algn="l" rtl="0" eaLnBrk="1" fontAlgn="base" hangingPunct="1">
        <a:spcBef>
          <a:spcPct val="3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</a:defRPr>
      </a:lvl6pPr>
      <a:lvl7pPr marL="3390900" indent="-285750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</a:defRPr>
      </a:lvl7pPr>
      <a:lvl8pPr marL="3848100" indent="-285750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</a:defRPr>
      </a:lvl8pPr>
      <a:lvl9pPr marL="4305300" indent="-285750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df"/><Relationship Id="rId13" Type="http://schemas.openxmlformats.org/officeDocument/2006/relationships/image" Target="../media/image22.png"/><Relationship Id="rId14" Type="http://schemas.openxmlformats.org/officeDocument/2006/relationships/image" Target="../media/image23.pdf"/><Relationship Id="rId15" Type="http://schemas.openxmlformats.org/officeDocument/2006/relationships/image" Target="../media/image24.png"/><Relationship Id="rId16" Type="http://schemas.openxmlformats.org/officeDocument/2006/relationships/image" Target="../media/image25.pdf"/><Relationship Id="rId1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8" Type="http://schemas.openxmlformats.org/officeDocument/2006/relationships/image" Target="../media/image17.pdf"/><Relationship Id="rId9" Type="http://schemas.openxmlformats.org/officeDocument/2006/relationships/image" Target="../media/image18.png"/><Relationship Id="rId10" Type="http://schemas.openxmlformats.org/officeDocument/2006/relationships/image" Target="../media/image19.pd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df"/><Relationship Id="rId13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31.pd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31.pdf"/><Relationship Id="rId15" Type="http://schemas.openxmlformats.org/officeDocument/2006/relationships/image" Target="../media/image32.png"/><Relationship Id="rId16" Type="http://schemas.openxmlformats.org/officeDocument/2006/relationships/image" Target="../media/image33.pdf"/><Relationship Id="rId17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6" Type="http://schemas.openxmlformats.org/officeDocument/2006/relationships/image" Target="../media/image37.pdf"/><Relationship Id="rId7" Type="http://schemas.openxmlformats.org/officeDocument/2006/relationships/image" Target="../media/image38.png"/><Relationship Id="rId8" Type="http://schemas.openxmlformats.org/officeDocument/2006/relationships/image" Target="../media/image39.pdf"/><Relationship Id="rId9" Type="http://schemas.openxmlformats.org/officeDocument/2006/relationships/image" Target="../media/image40.png"/><Relationship Id="rId10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df"/><Relationship Id="rId13" Type="http://schemas.openxmlformats.org/officeDocument/2006/relationships/image" Target="../media/image52.png"/><Relationship Id="rId14" Type="http://schemas.openxmlformats.org/officeDocument/2006/relationships/image" Target="../media/image53.pdf"/><Relationship Id="rId1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6" Type="http://schemas.openxmlformats.org/officeDocument/2006/relationships/image" Target="../media/image45.pdf"/><Relationship Id="rId7" Type="http://schemas.openxmlformats.org/officeDocument/2006/relationships/image" Target="../media/image46.png"/><Relationship Id="rId8" Type="http://schemas.openxmlformats.org/officeDocument/2006/relationships/image" Target="../media/image47.pdf"/><Relationship Id="rId9" Type="http://schemas.openxmlformats.org/officeDocument/2006/relationships/image" Target="../media/image48.png"/><Relationship Id="rId10" Type="http://schemas.openxmlformats.org/officeDocument/2006/relationships/image" Target="../media/image49.pd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20" Type="http://schemas.openxmlformats.org/officeDocument/2006/relationships/image" Target="../media/image39.pdf"/><Relationship Id="rId21" Type="http://schemas.openxmlformats.org/officeDocument/2006/relationships/image" Target="../media/image40.png"/><Relationship Id="rId22" Type="http://schemas.openxmlformats.org/officeDocument/2006/relationships/image" Target="../media/image63.pdf"/><Relationship Id="rId23" Type="http://schemas.openxmlformats.org/officeDocument/2006/relationships/image" Target="../media/image64.png"/><Relationship Id="rId10" Type="http://schemas.openxmlformats.org/officeDocument/2006/relationships/image" Target="../media/image59.pdf"/><Relationship Id="rId11" Type="http://schemas.openxmlformats.org/officeDocument/2006/relationships/image" Target="../media/image60.png"/><Relationship Id="rId12" Type="http://schemas.openxmlformats.org/officeDocument/2006/relationships/image" Target="../media/image61.pdf"/><Relationship Id="rId13" Type="http://schemas.openxmlformats.org/officeDocument/2006/relationships/image" Target="../media/image62.png"/><Relationship Id="rId14" Type="http://schemas.openxmlformats.org/officeDocument/2006/relationships/image" Target="../media/image31.pdf"/><Relationship Id="rId15" Type="http://schemas.openxmlformats.org/officeDocument/2006/relationships/image" Target="../media/image32.png"/><Relationship Id="rId16" Type="http://schemas.openxmlformats.org/officeDocument/2006/relationships/image" Target="../media/image33.pdf"/><Relationship Id="rId17" Type="http://schemas.openxmlformats.org/officeDocument/2006/relationships/image" Target="../media/image34.png"/><Relationship Id="rId18" Type="http://schemas.openxmlformats.org/officeDocument/2006/relationships/image" Target="../media/image37.pdf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6" Type="http://schemas.openxmlformats.org/officeDocument/2006/relationships/image" Target="../media/image55.pdf"/><Relationship Id="rId7" Type="http://schemas.openxmlformats.org/officeDocument/2006/relationships/image" Target="../media/image56.png"/><Relationship Id="rId8" Type="http://schemas.openxmlformats.org/officeDocument/2006/relationships/image" Target="../media/image57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df"/><Relationship Id="rId5" Type="http://schemas.openxmlformats.org/officeDocument/2006/relationships/image" Target="../media/image71.png"/><Relationship Id="rId6" Type="http://schemas.openxmlformats.org/officeDocument/2006/relationships/image" Target="../media/image72.pdf"/><Relationship Id="rId7" Type="http://schemas.openxmlformats.org/officeDocument/2006/relationships/image" Target="../media/image73.png"/><Relationship Id="rId8" Type="http://schemas.openxmlformats.org/officeDocument/2006/relationships/image" Target="../media/image74.pdf"/><Relationship Id="rId9" Type="http://schemas.openxmlformats.org/officeDocument/2006/relationships/image" Target="../media/image75.png"/><Relationship Id="rId10" Type="http://schemas.openxmlformats.org/officeDocument/2006/relationships/image" Target="../media/image76.pdf"/><Relationship Id="rId11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Incentivizing Peer-Assisted Services</a:t>
            </a:r>
            <a:br>
              <a:rPr lang="en-US" sz="3600"/>
            </a:br>
            <a:r>
              <a:rPr lang="en-US" sz="3200"/>
              <a:t>a Fluid Shapley Value Approach</a:t>
            </a:r>
            <a:endParaRPr lang="en-US" sz="14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52400" y="3571890"/>
            <a:ext cx="8610600" cy="2752710"/>
          </a:xfrm>
        </p:spPr>
        <p:txBody>
          <a:bodyPr>
            <a:noAutofit/>
          </a:bodyPr>
          <a:lstStyle/>
          <a:p>
            <a:pPr marL="2286000" lvl="4" indent="-457200" algn="r" eaLnBrk="0" hangingPunct="0">
              <a:spcBef>
                <a:spcPts val="0"/>
              </a:spcBef>
              <a:buNone/>
            </a:pPr>
            <a:r>
              <a:rPr lang="en-US" altLang="ja-JP" sz="18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V. Misra, Columbia University </a:t>
            </a:r>
          </a:p>
          <a:p>
            <a:pPr marL="2286000" lvl="4" indent="-457200" algn="r" eaLnBrk="0" hangingPunct="0">
              <a:spcBef>
                <a:spcPts val="0"/>
              </a:spcBef>
              <a:buNone/>
            </a:pPr>
            <a:r>
              <a:rPr lang="en-US" altLang="ja-JP" sz="18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S. Ioannidis, L. Massoulié, Technicolor</a:t>
            </a:r>
          </a:p>
          <a:p>
            <a:pPr marL="2286000" lvl="4" indent="-457200" algn="r" eaLnBrk="0" hangingPunct="0">
              <a:spcBef>
                <a:spcPts val="0"/>
              </a:spcBef>
              <a:buNone/>
            </a:pPr>
            <a:endParaRPr lang="en-US" altLang="ja-JP" sz="180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2286000" lvl="4" indent="-457200" algn="r" eaLnBrk="0" hangingPunct="0">
              <a:spcBef>
                <a:spcPts val="0"/>
              </a:spcBef>
              <a:buNone/>
            </a:pPr>
            <a:r>
              <a:rPr lang="en-US" altLang="ja-JP" sz="18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A. Chaintreau </a:t>
            </a:r>
          </a:p>
          <a:p>
            <a:pPr marL="2286000" lvl="4" indent="-457200" algn="r" eaLnBrk="0" hangingPunct="0">
              <a:spcBef>
                <a:spcPts val="0"/>
              </a:spcBef>
              <a:buFont typeface="Arial" charset="0"/>
              <a:buNone/>
            </a:pPr>
            <a:endParaRPr lang="en-US" altLang="ja-JP" sz="180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81000" y="5943600"/>
            <a:ext cx="6019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1800">
                <a:solidFill>
                  <a:srgbClr val="333333"/>
                </a:solidFill>
                <a:latin typeface="+mj-lt"/>
              </a:rPr>
              <a:t>Wednesday, June 16</a:t>
            </a:r>
            <a:r>
              <a:rPr lang="en-US" sz="1800" baseline="30000">
                <a:solidFill>
                  <a:srgbClr val="333333"/>
                </a:solidFill>
                <a:latin typeface="+mj-lt"/>
              </a:rPr>
              <a:t>th</a:t>
            </a:r>
            <a:r>
              <a:rPr lang="en-US" sz="1800">
                <a:solidFill>
                  <a:srgbClr val="333333"/>
                </a:solidFill>
                <a:latin typeface="+mj-lt"/>
              </a:rPr>
              <a:t>, talk @ Sigmetrics</a:t>
            </a:r>
          </a:p>
          <a:p>
            <a:r>
              <a:rPr lang="fr-FR" sz="2000" dirty="0" err="1" smtClean="0">
                <a:solidFill>
                  <a:srgbClr val="333333"/>
                </a:solidFill>
                <a:latin typeface="+mj-lt"/>
              </a:rPr>
              <a:t> </a:t>
            </a:r>
          </a:p>
        </p:txBody>
      </p:sp>
      <p:pic>
        <p:nvPicPr>
          <p:cNvPr id="6" name="Image 5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38" y="5715000"/>
            <a:ext cx="919162" cy="91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/>
              <a:t>Stability/Fairness</a:t>
            </a:r>
          </a:p>
          <a:p>
            <a:pPr marL="781050" lvl="1" indent="-514350"/>
            <a:r>
              <a:rPr lang="fr-FR"/>
              <a:t>loose: individually rational users do not leave</a:t>
            </a:r>
          </a:p>
          <a:p>
            <a:pPr marL="781050" lvl="1" indent="-514350"/>
            <a:r>
              <a:rPr lang="fr-FR"/>
              <a:t>tight: derived from objective fairness axioms</a:t>
            </a:r>
          </a:p>
          <a:p>
            <a:pPr marL="514350" indent="-514350">
              <a:buAutoNum type="arabicPeriod"/>
            </a:pPr>
            <a:r>
              <a:rPr lang="fr-FR"/>
              <a:t>Economically efficient</a:t>
            </a:r>
          </a:p>
          <a:p>
            <a:pPr marL="781050" lvl="1" indent="-514350"/>
            <a:r>
              <a:rPr lang="fr-FR"/>
              <a:t>loose: sum of incentives matches cost reduction</a:t>
            </a:r>
          </a:p>
          <a:p>
            <a:pPr marL="781050" lvl="1" indent="-514350"/>
            <a:r>
              <a:rPr lang="fr-FR"/>
              <a:t>tight: optimality = system leads to minimum cost</a:t>
            </a:r>
          </a:p>
          <a:p>
            <a:pPr marL="514350" indent="-514350">
              <a:buAutoNum type="arabicPeriod"/>
            </a:pPr>
            <a:r>
              <a:rPr lang="fr-FR"/>
              <a:t>Manage different scales</a:t>
            </a:r>
          </a:p>
          <a:p>
            <a:pPr marL="781050" lvl="1" indent="-514350"/>
            <a:r>
              <a:rPr lang="fr-FR"/>
              <a:t>Interaction of large user population and big players </a:t>
            </a:r>
          </a:p>
          <a:p>
            <a:pPr marL="514350" indent="-514350">
              <a:buAutoNum type="arabicPeriod"/>
            </a:pPr>
            <a:r>
              <a:rPr lang="fr-FR"/>
              <a:t>Computationally efficient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 incentive mechanism for peer-assistance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>
                <a:latin typeface="+mj-lt"/>
              </a:rPr>
              <a:pPr/>
              <a:t>11</a:t>
            </a:fld>
            <a:endParaRPr lang="en-US" noProof="0" dirty="0">
              <a:latin typeface="+mj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Cooperative Game, "Should I stay or should I go?"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>
                <a:latin typeface="+mj-lt"/>
              </a:rPr>
              <a:pPr/>
              <a:t>16/06/10</a:t>
            </a:fld>
            <a:endParaRPr lang="en-US" dirty="0">
              <a:latin typeface="+mj-lt"/>
            </a:endParaRPr>
          </a:p>
        </p:txBody>
      </p:sp>
      <p:sp>
        <p:nvSpPr>
          <p:cNvPr id="6" name="Oval 2"/>
          <p:cNvSpPr>
            <a:spLocks/>
          </p:cNvSpPr>
          <p:nvPr/>
        </p:nvSpPr>
        <p:spPr bwMode="auto">
          <a:xfrm>
            <a:off x="2730500" y="2425700"/>
            <a:ext cx="3200400" cy="2794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pic>
        <p:nvPicPr>
          <p:cNvPr id="8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288" y="2757488"/>
            <a:ext cx="406400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0" y="3357563"/>
            <a:ext cx="406400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830638"/>
            <a:ext cx="406400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0638" y="3963988"/>
            <a:ext cx="406400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888" y="2687638"/>
            <a:ext cx="406400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0" y="3436938"/>
            <a:ext cx="406400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600" y="3830638"/>
            <a:ext cx="406400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1038" y="4357688"/>
            <a:ext cx="406400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8563" y="3008313"/>
            <a:ext cx="406400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300" y="3436938"/>
            <a:ext cx="406400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53" name="Grouper 52"/>
          <p:cNvGrpSpPr/>
          <p:nvPr/>
        </p:nvGrpSpPr>
        <p:grpSpPr>
          <a:xfrm>
            <a:off x="5024437" y="1612900"/>
            <a:ext cx="2151064" cy="3340100"/>
            <a:chOff x="5024437" y="1549400"/>
            <a:chExt cx="2151064" cy="33401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9176" y="3924300"/>
              <a:ext cx="1076325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4437" y="15494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54" name="Grouper 53"/>
          <p:cNvGrpSpPr/>
          <p:nvPr/>
        </p:nvGrpSpPr>
        <p:grpSpPr>
          <a:xfrm>
            <a:off x="1905000" y="2730500"/>
            <a:ext cx="5495926" cy="3517900"/>
            <a:chOff x="1905000" y="2692400"/>
            <a:chExt cx="5495926" cy="3517900"/>
          </a:xfrm>
        </p:grpSpPr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29363" y="26924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5000" y="45212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35463" y="52451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549400"/>
            <a:ext cx="1071563" cy="965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5" name="Rectangle 21"/>
          <p:cNvSpPr>
            <a:spLocks/>
          </p:cNvSpPr>
          <p:nvPr/>
        </p:nvSpPr>
        <p:spPr bwMode="auto">
          <a:xfrm>
            <a:off x="397809" y="3531513"/>
            <a:ext cx="1583391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+mj-lt"/>
                <a:ea typeface="Helvetica Neue Light" charset="0"/>
                <a:cs typeface="Helvetica Neue Light" charset="0"/>
                <a:sym typeface="Helvetica Neue Light" charset="0"/>
              </a:rPr>
              <a:t>Coalitions</a:t>
            </a:r>
          </a:p>
        </p:txBody>
      </p:sp>
      <p:grpSp>
        <p:nvGrpSpPr>
          <p:cNvPr id="38" name="Grouper 37"/>
          <p:cNvGrpSpPr/>
          <p:nvPr/>
        </p:nvGrpSpPr>
        <p:grpSpPr>
          <a:xfrm>
            <a:off x="381000" y="1182013"/>
            <a:ext cx="1690199" cy="494387"/>
            <a:chOff x="195263" y="2172613"/>
            <a:chExt cx="1690199" cy="494387"/>
          </a:xfrm>
        </p:grpSpPr>
        <p:sp>
          <p:nvSpPr>
            <p:cNvPr id="23" name="Rectangle 19"/>
            <p:cNvSpPr>
              <a:spLocks/>
            </p:cNvSpPr>
            <p:nvPr/>
          </p:nvSpPr>
          <p:spPr bwMode="auto">
            <a:xfrm>
              <a:off x="195263" y="2172613"/>
              <a:ext cx="1284456" cy="43088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+mj-lt"/>
                  <a:ea typeface="Helvetica Neue Light" charset="0"/>
                  <a:cs typeface="Helvetica Neue Light" charset="0"/>
                  <a:sym typeface="Helvetica Neue Light" charset="0"/>
                </a:rPr>
                <a:t>Players: </a:t>
              </a:r>
              <a:endParaRPr lang="en-US" sz="2800">
                <a:solidFill>
                  <a:schemeClr val="tx1"/>
                </a:solidFill>
                <a:latin typeface="+mj-lt"/>
                <a:ea typeface="Lucida Grande" charset="0"/>
                <a:cs typeface="Lucida Grande" charset="0"/>
                <a:sym typeface="Symbol" charset="2"/>
              </a:endParaRPr>
            </a:p>
          </p:txBody>
        </p:sp>
        <p:pic>
          <p:nvPicPr>
            <p:cNvPr id="28" name="Image 27" descr="SetN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524000" y="2197100"/>
              <a:ext cx="361462" cy="469900"/>
            </a:xfrm>
            <a:prstGeom prst="rect">
              <a:avLst/>
            </a:prstGeom>
          </p:spPr>
        </p:pic>
      </p:grpSp>
      <p:grpSp>
        <p:nvGrpSpPr>
          <p:cNvPr id="51" name="Grouper 50"/>
          <p:cNvGrpSpPr/>
          <p:nvPr/>
        </p:nvGrpSpPr>
        <p:grpSpPr>
          <a:xfrm>
            <a:off x="5943600" y="5029200"/>
            <a:ext cx="2675060" cy="493346"/>
            <a:chOff x="5943600" y="5029200"/>
            <a:chExt cx="2675060" cy="493346"/>
          </a:xfrm>
        </p:grpSpPr>
        <p:sp>
          <p:nvSpPr>
            <p:cNvPr id="27" name="Rectangle 23"/>
            <p:cNvSpPr>
              <a:spLocks/>
            </p:cNvSpPr>
            <p:nvPr/>
          </p:nvSpPr>
          <p:spPr bwMode="auto">
            <a:xfrm>
              <a:off x="5943600" y="5029200"/>
              <a:ext cx="1569891" cy="43088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+mj-lt"/>
                  <a:ea typeface="Helvetica Neue Light" charset="0"/>
                  <a:cs typeface="Helvetica Neue Light" charset="0"/>
                  <a:sym typeface="Helvetica Neue Light" charset="0"/>
                </a:rPr>
                <a:t>Coalition: </a:t>
              </a:r>
            </a:p>
          </p:txBody>
        </p:sp>
        <p:pic>
          <p:nvPicPr>
            <p:cNvPr id="31" name="Image 30" descr="setTsubsetN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534275" y="5052646"/>
              <a:ext cx="1084385" cy="469900"/>
            </a:xfrm>
            <a:prstGeom prst="rect">
              <a:avLst/>
            </a:prstGeom>
          </p:spPr>
        </p:pic>
      </p:grpSp>
      <p:grpSp>
        <p:nvGrpSpPr>
          <p:cNvPr id="48" name="Grouper 47"/>
          <p:cNvGrpSpPr/>
          <p:nvPr/>
        </p:nvGrpSpPr>
        <p:grpSpPr>
          <a:xfrm>
            <a:off x="6019800" y="1066800"/>
            <a:ext cx="2803525" cy="457200"/>
            <a:chOff x="6019800" y="1066800"/>
            <a:chExt cx="2803525" cy="457200"/>
          </a:xfrm>
        </p:grpSpPr>
        <p:sp>
          <p:nvSpPr>
            <p:cNvPr id="26" name="Rectangle 22"/>
            <p:cNvSpPr>
              <a:spLocks/>
            </p:cNvSpPr>
            <p:nvPr/>
          </p:nvSpPr>
          <p:spPr bwMode="auto">
            <a:xfrm>
              <a:off x="6019800" y="1066800"/>
              <a:ext cx="1569891" cy="43088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+mj-lt"/>
                  <a:ea typeface="Helvetica Neue Light" charset="0"/>
                  <a:cs typeface="Helvetica Neue Light" charset="0"/>
                  <a:sym typeface="Helvetica Neue Light" charset="0"/>
                </a:rPr>
                <a:t>Coalition:</a:t>
              </a:r>
            </a:p>
          </p:txBody>
        </p:sp>
        <p:pic>
          <p:nvPicPr>
            <p:cNvPr id="30" name="Image 29" descr="setSsubsetN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630501" y="1126392"/>
              <a:ext cx="1192824" cy="397608"/>
            </a:xfrm>
            <a:prstGeom prst="rect">
              <a:avLst/>
            </a:prstGeom>
          </p:spPr>
        </p:pic>
      </p:grpSp>
      <p:grpSp>
        <p:nvGrpSpPr>
          <p:cNvPr id="42" name="Grouper 41"/>
          <p:cNvGrpSpPr/>
          <p:nvPr/>
        </p:nvGrpSpPr>
        <p:grpSpPr>
          <a:xfrm>
            <a:off x="381000" y="2286000"/>
            <a:ext cx="1308100" cy="555625"/>
            <a:chOff x="228600" y="3429000"/>
            <a:chExt cx="1308100" cy="555625"/>
          </a:xfrm>
        </p:grpSpPr>
        <p:sp>
          <p:nvSpPr>
            <p:cNvPr id="24" name="Rectangle 20"/>
            <p:cNvSpPr>
              <a:spLocks/>
            </p:cNvSpPr>
            <p:nvPr/>
          </p:nvSpPr>
          <p:spPr bwMode="auto">
            <a:xfrm>
              <a:off x="228600" y="3505200"/>
              <a:ext cx="1001125" cy="43088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+mj-lt"/>
                  <a:ea typeface="Helvetica Neue Light" charset="0"/>
                  <a:cs typeface="Helvetica Neue Light" charset="0"/>
                  <a:sym typeface="Helvetica Neue Light" charset="0"/>
                </a:rPr>
                <a:t>Value: </a:t>
              </a:r>
              <a:endParaRPr lang="en-US" sz="2800">
                <a:solidFill>
                  <a:schemeClr val="tx1"/>
                </a:solidFill>
                <a:latin typeface="+mj-lt"/>
                <a:ea typeface="Lucida Grande" charset="0"/>
                <a:cs typeface="Lucida Grande" charset="0"/>
                <a:sym typeface="Symbol" charset="2"/>
              </a:endParaRPr>
            </a:p>
          </p:txBody>
        </p:sp>
        <p:pic>
          <p:nvPicPr>
            <p:cNvPr id="41" name="Image 40" descr="Valu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219200" y="3429000"/>
              <a:ext cx="317500" cy="555625"/>
            </a:xfrm>
            <a:prstGeom prst="rect">
              <a:avLst/>
            </a:prstGeom>
          </p:spPr>
        </p:pic>
      </p:grpSp>
      <p:grpSp>
        <p:nvGrpSpPr>
          <p:cNvPr id="49" name="Grouper 48"/>
          <p:cNvGrpSpPr/>
          <p:nvPr/>
        </p:nvGrpSpPr>
        <p:grpSpPr>
          <a:xfrm>
            <a:off x="6019800" y="1447800"/>
            <a:ext cx="1839325" cy="457200"/>
            <a:chOff x="5943600" y="1371600"/>
            <a:chExt cx="1839325" cy="457200"/>
          </a:xfrm>
        </p:grpSpPr>
        <p:pic>
          <p:nvPicPr>
            <p:cNvPr id="33" name="Image 32" descr="Valu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6951563" y="1395046"/>
              <a:ext cx="831362" cy="433754"/>
            </a:xfrm>
            <a:prstGeom prst="rect">
              <a:avLst/>
            </a:prstGeom>
          </p:spPr>
        </p:pic>
        <p:sp>
          <p:nvSpPr>
            <p:cNvPr id="47" name="Rectangle 22"/>
            <p:cNvSpPr>
              <a:spLocks/>
            </p:cNvSpPr>
            <p:nvPr/>
          </p:nvSpPr>
          <p:spPr bwMode="auto">
            <a:xfrm>
              <a:off x="5943600" y="1371600"/>
              <a:ext cx="1001125" cy="43088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+mj-lt"/>
                  <a:ea typeface="Helvetica Neue Light" charset="0"/>
                  <a:cs typeface="Helvetica Neue Light" charset="0"/>
                  <a:sym typeface="Helvetica Neue Light" charset="0"/>
                </a:rPr>
                <a:t>Value:</a:t>
              </a:r>
              <a:endParaRPr lang="en-US" sz="2800">
                <a:solidFill>
                  <a:schemeClr val="tx1"/>
                </a:solidFill>
                <a:latin typeface="+mj-lt"/>
                <a:ea typeface="Lucida Grande" charset="0"/>
                <a:cs typeface="Lucida Grande" charset="0"/>
                <a:sym typeface="Symbol" charset="2"/>
              </a:endParaRPr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5943600" y="5436513"/>
            <a:ext cx="1895475" cy="507087"/>
            <a:chOff x="5943600" y="5436513"/>
            <a:chExt cx="1895475" cy="507087"/>
          </a:xfrm>
        </p:grpSpPr>
        <p:pic>
          <p:nvPicPr>
            <p:cNvPr id="34" name="Image 33" descr="Value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7007713" y="5509846"/>
              <a:ext cx="831362" cy="433754"/>
            </a:xfrm>
            <a:prstGeom prst="rect">
              <a:avLst/>
            </a:prstGeom>
          </p:spPr>
        </p:pic>
        <p:sp>
          <p:nvSpPr>
            <p:cNvPr id="50" name="Rectangle 23"/>
            <p:cNvSpPr>
              <a:spLocks/>
            </p:cNvSpPr>
            <p:nvPr/>
          </p:nvSpPr>
          <p:spPr bwMode="auto">
            <a:xfrm>
              <a:off x="5943600" y="5436513"/>
              <a:ext cx="1001125" cy="43088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+mj-lt"/>
                  <a:ea typeface="Helvetica Neue Light" charset="0"/>
                  <a:cs typeface="Helvetica Neue Light" charset="0"/>
                  <a:sym typeface="Helvetica Neue Light" charset="0"/>
                </a:rPr>
                <a:t>Value:</a:t>
              </a:r>
              <a:endParaRPr lang="en-US" sz="2800">
                <a:solidFill>
                  <a:schemeClr val="tx1"/>
                </a:solidFill>
                <a:latin typeface="+mj-lt"/>
                <a:ea typeface="Lucida Grande" charset="0"/>
                <a:cs typeface="Lucida Grande" charset="0"/>
                <a:sym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/>
              <a:t>Efficiency</a:t>
            </a:r>
          </a:p>
          <a:p>
            <a:pPr marL="457200" indent="-457200">
              <a:buFont typeface="+mj-lt"/>
              <a:buAutoNum type="arabicPeriod"/>
            </a:pPr>
            <a:endParaRPr lang="fr-FR" sz="2800"/>
          </a:p>
          <a:p>
            <a:pPr marL="457200" indent="-457200">
              <a:buFont typeface="+mj-lt"/>
              <a:buAutoNum type="arabicPeriod"/>
            </a:pPr>
            <a:r>
              <a:rPr lang="fr-FR" sz="2800"/>
              <a:t>Symmetry</a:t>
            </a:r>
          </a:p>
          <a:p>
            <a:pPr marL="457200" indent="-457200">
              <a:buFont typeface="+mj-lt"/>
              <a:buAutoNum type="arabicPeriod"/>
            </a:pPr>
            <a:endParaRPr lang="fr-FR" sz="28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Shapley Value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  <p:pic>
        <p:nvPicPr>
          <p:cNvPr id="12" name="Image 11" descr="EfficiencyDis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80160" y="1295400"/>
            <a:ext cx="2682240" cy="914400"/>
          </a:xfrm>
          <a:prstGeom prst="rect">
            <a:avLst/>
          </a:prstGeom>
        </p:spPr>
      </p:pic>
      <p:pic>
        <p:nvPicPr>
          <p:cNvPr id="17" name="Image 16" descr="SymmDisc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88150" y="6470650"/>
            <a:ext cx="1231900" cy="241300"/>
          </a:xfrm>
          <a:prstGeom prst="rect">
            <a:avLst/>
          </a:prstGeom>
        </p:spPr>
      </p:pic>
      <p:sp>
        <p:nvSpPr>
          <p:cNvPr id="22" name="Oval 2"/>
          <p:cNvSpPr>
            <a:spLocks/>
          </p:cNvSpPr>
          <p:nvPr/>
        </p:nvSpPr>
        <p:spPr bwMode="auto">
          <a:xfrm>
            <a:off x="5711439" y="2706157"/>
            <a:ext cx="2091076" cy="1825543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pic>
        <p:nvPicPr>
          <p:cNvPr id="23" name="Pictur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7160" y="2922940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3038" y="3315017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7797" y="3624114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0247" y="3733800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5460" y="2877301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3148" y="3366879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9" name="Picture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6979" y="3624114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1739" y="3968478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1" name="Picture 1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9879" y="3086824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0589" y="3366879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2463" y="3685311"/>
            <a:ext cx="703249" cy="63064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34" name="Grouper 33"/>
          <p:cNvGrpSpPr/>
          <p:nvPr/>
        </p:nvGrpSpPr>
        <p:grpSpPr>
          <a:xfrm>
            <a:off x="7210251" y="2133600"/>
            <a:ext cx="1552749" cy="1377455"/>
            <a:chOff x="5024437" y="1549400"/>
            <a:chExt cx="2376489" cy="2108200"/>
          </a:xfrm>
        </p:grpSpPr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24437" y="15494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6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29363" y="26924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37" name="Grouper 36"/>
          <p:cNvGrpSpPr/>
          <p:nvPr/>
        </p:nvGrpSpPr>
        <p:grpSpPr>
          <a:xfrm>
            <a:off x="5172074" y="2133600"/>
            <a:ext cx="2288152" cy="3045337"/>
            <a:chOff x="1905000" y="1549400"/>
            <a:chExt cx="3502026" cy="4660900"/>
          </a:xfrm>
        </p:grpSpPr>
        <p:pic>
          <p:nvPicPr>
            <p:cNvPr id="38" name="Picture 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05000" y="45212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9" name="Picture 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35463" y="52451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0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14600" y="15494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pic>
        <p:nvPicPr>
          <p:cNvPr id="44" name="Image 43" descr="SymmetryDisc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04800" y="2434166"/>
            <a:ext cx="4343400" cy="410209"/>
          </a:xfrm>
          <a:prstGeom prst="rect">
            <a:avLst/>
          </a:prstGeom>
        </p:spPr>
      </p:pic>
      <p:pic>
        <p:nvPicPr>
          <p:cNvPr id="45" name="Image 44" descr="SymmetryDisc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90600" y="2819400"/>
            <a:ext cx="3073400" cy="439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67362E-19 L 0.05833 -0.14445 " pathEditMode="relative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33333E-6 L 0.08333 -0.13333 " pathEditMode="relative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8333 -0.13333 " pathEditMode="relative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0833 0.14445 " pathEditMode="relative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05833 0.12222 " pathEditMode="relative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5556E-6 L 0.15833 0.03333 " pathEditMode="relative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22222E-6 L 0.20833 0.04445 " pathEditMode="relative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5 0.05555 " pathEditMode="relative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21667 -0.1 " pathEditMode="relative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75 -0.13334 " pathEditMode="relative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/>
              <a:t>Efficiency</a:t>
            </a:r>
          </a:p>
          <a:p>
            <a:pPr marL="457200" indent="-457200">
              <a:buFont typeface="+mj-lt"/>
              <a:buAutoNum type="arabicPeriod"/>
            </a:pPr>
            <a:endParaRPr lang="fr-FR" sz="2800"/>
          </a:p>
          <a:p>
            <a:pPr marL="457200" indent="-457200">
              <a:buFont typeface="+mj-lt"/>
              <a:buAutoNum type="arabicPeriod"/>
            </a:pPr>
            <a:r>
              <a:rPr lang="fr-FR" sz="2800"/>
              <a:t>Symmetry</a:t>
            </a:r>
          </a:p>
          <a:p>
            <a:pPr marL="457200" indent="-457200">
              <a:buFont typeface="+mj-lt"/>
              <a:buAutoNum type="arabicPeriod"/>
            </a:pPr>
            <a:endParaRPr lang="fr-FR" sz="2800"/>
          </a:p>
          <a:p>
            <a:pPr marL="457200" indent="-457200">
              <a:buFont typeface="+mj-lt"/>
              <a:buAutoNum type="arabicPeriod"/>
            </a:pPr>
            <a:r>
              <a:rPr lang="fr-FR" sz="2800"/>
              <a:t>Balanced contribution</a:t>
            </a:r>
          </a:p>
          <a:p>
            <a:pPr marL="457200" indent="-457200">
              <a:buFont typeface="+mj-lt"/>
              <a:buAutoNum type="arabicPeriod"/>
            </a:pPr>
            <a:endParaRPr lang="fr-FR" sz="2800"/>
          </a:p>
          <a:p>
            <a:pPr marL="457200" indent="-457200"/>
            <a:endParaRPr lang="fr-FR" sz="2800"/>
          </a:p>
          <a:p>
            <a:pPr marL="457200" indent="-457200"/>
            <a:r>
              <a:rPr lang="fr-FR" sz="2800"/>
              <a:t>Shapley value is equal to </a:t>
            </a:r>
          </a:p>
          <a:p>
            <a:pPr marL="457200" indent="-457200"/>
            <a:endParaRPr lang="fr-FR" sz="2800"/>
          </a:p>
          <a:p>
            <a:pPr marL="457200" indent="-457200"/>
            <a:endParaRPr lang="fr-FR" sz="28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Shapley Value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  <p:pic>
        <p:nvPicPr>
          <p:cNvPr id="12" name="Image 11" descr="EfficiencyDis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80160" y="1295400"/>
            <a:ext cx="2682240" cy="914400"/>
          </a:xfrm>
          <a:prstGeom prst="rect">
            <a:avLst/>
          </a:prstGeom>
        </p:spPr>
      </p:pic>
      <p:pic>
        <p:nvPicPr>
          <p:cNvPr id="18" name="Image 17" descr="BalancedDisc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5410200"/>
            <a:ext cx="4343400" cy="781812"/>
          </a:xfrm>
          <a:prstGeom prst="rect">
            <a:avLst/>
          </a:prstGeom>
        </p:spPr>
      </p:pic>
      <p:grpSp>
        <p:nvGrpSpPr>
          <p:cNvPr id="2" name="Grouper 45"/>
          <p:cNvGrpSpPr/>
          <p:nvPr/>
        </p:nvGrpSpPr>
        <p:grpSpPr>
          <a:xfrm>
            <a:off x="533400" y="3657600"/>
            <a:ext cx="3429000" cy="749042"/>
            <a:chOff x="533400" y="3657600"/>
            <a:chExt cx="3429000" cy="749042"/>
          </a:xfrm>
        </p:grpSpPr>
        <p:pic>
          <p:nvPicPr>
            <p:cNvPr id="20" name="Image 19" descr="BalancedDisc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33400" y="3657600"/>
              <a:ext cx="3119917" cy="365396"/>
            </a:xfrm>
            <a:prstGeom prst="rect">
              <a:avLst/>
            </a:prstGeom>
          </p:spPr>
        </p:pic>
        <p:pic>
          <p:nvPicPr>
            <p:cNvPr id="21" name="Image 20" descr="BalancedDisc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143000" y="4057574"/>
              <a:ext cx="2819400" cy="349068"/>
            </a:xfrm>
            <a:prstGeom prst="rect">
              <a:avLst/>
            </a:prstGeom>
          </p:spPr>
        </p:pic>
      </p:grpSp>
      <p:sp>
        <p:nvSpPr>
          <p:cNvPr id="22" name="Oval 2"/>
          <p:cNvSpPr>
            <a:spLocks/>
          </p:cNvSpPr>
          <p:nvPr/>
        </p:nvSpPr>
        <p:spPr bwMode="auto">
          <a:xfrm>
            <a:off x="5711439" y="2706157"/>
            <a:ext cx="2091076" cy="1825543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pic>
        <p:nvPicPr>
          <p:cNvPr id="23" name="Picture 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7160" y="2922940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13038" y="3315017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7797" y="3642558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30247" y="3810000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5460" y="2877301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3148" y="3366879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9" name="Picture 1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6979" y="3624114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61739" y="3968478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1" name="Picture 1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9879" y="3086824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10589" y="3366879"/>
            <a:ext cx="265533" cy="3153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12463" y="3685311"/>
            <a:ext cx="703249" cy="63064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7" name="Grouper 33"/>
          <p:cNvGrpSpPr/>
          <p:nvPr/>
        </p:nvGrpSpPr>
        <p:grpSpPr>
          <a:xfrm>
            <a:off x="7210251" y="2133600"/>
            <a:ext cx="1552749" cy="1377455"/>
            <a:chOff x="5024437" y="1549400"/>
            <a:chExt cx="2376489" cy="2108200"/>
          </a:xfrm>
        </p:grpSpPr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024437" y="15494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6" name="Picture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29363" y="2692400"/>
              <a:ext cx="1071563" cy="965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72074" y="4093758"/>
            <a:ext cx="700137" cy="63064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0089" y="4548295"/>
            <a:ext cx="700137" cy="63064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70374" y="2133600"/>
            <a:ext cx="700137" cy="63064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4" name="Image 43" descr="SymmetryDisc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04800" y="2434166"/>
            <a:ext cx="4343400" cy="410209"/>
          </a:xfrm>
          <a:prstGeom prst="rect">
            <a:avLst/>
          </a:prstGeom>
        </p:spPr>
      </p:pic>
      <p:pic>
        <p:nvPicPr>
          <p:cNvPr id="45" name="Image 44" descr="SymmetryDisc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990600" y="2819400"/>
            <a:ext cx="3073400" cy="439057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 rot="21058825">
            <a:off x="3783072" y="5730404"/>
            <a:ext cx="4126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latin typeface="Trebuchet MS" pitchFamily="34" charset="0"/>
              </a:rPr>
              <a:t>Exponential Complexity!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075 0.16666 " pathEditMode="relative" ptsTypes="AA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11112 " pathEditMode="relative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11112 " pathEditMode="relative" ptsTypes="AA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08333 0.23332 " pathEditMode="relative" ptsTypes="AA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86 L 0.225 0.0555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FF0000"/>
                </a:solidFill>
              </a:rPr>
              <a:t>Motivation</a:t>
            </a:r>
          </a:p>
          <a:p>
            <a:endParaRPr lang="fr-FR"/>
          </a:p>
          <a:p>
            <a:r>
              <a:rPr lang="fr-FR">
                <a:solidFill>
                  <a:srgbClr val="FF0000"/>
                </a:solidFill>
              </a:rPr>
              <a:t>Requirements for incentivizing peer-assistance</a:t>
            </a:r>
          </a:p>
          <a:p>
            <a:r>
              <a:rPr lang="fr-FR">
                <a:solidFill>
                  <a:srgbClr val="FF0000"/>
                </a:solidFill>
              </a:rPr>
              <a:t>A Fluid-Atomic Shapley approach</a:t>
            </a:r>
          </a:p>
          <a:p>
            <a:r>
              <a:rPr lang="fr-FR"/>
              <a:t>Applications </a:t>
            </a:r>
          </a:p>
          <a:p>
            <a:endParaRPr lang="fr-FR"/>
          </a:p>
          <a:p>
            <a:r>
              <a:rPr lang="fr-FR"/>
              <a:t>Concluding remarks</a:t>
            </a:r>
          </a:p>
          <a:p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Structure of this talk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E684BB98-A373-224A-B904-6CC97A83670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066800"/>
            <a:ext cx="8583613" cy="5005406"/>
          </a:xfrm>
        </p:spPr>
        <p:txBody>
          <a:bodyPr>
            <a:normAutofit/>
          </a:bodyPr>
          <a:lstStyle/>
          <a:p>
            <a:r>
              <a:rPr lang="fr-FR"/>
              <a:t>A new multi-class fluid-atomic approach</a:t>
            </a:r>
          </a:p>
          <a:p>
            <a:pPr lvl="2"/>
            <a:r>
              <a:rPr lang="fr-FR"/>
              <a:t>1 atomic player: the provider     (revenue     per user) </a:t>
            </a:r>
          </a:p>
          <a:p>
            <a:pPr lvl="2"/>
            <a:r>
              <a:rPr lang="fr-FR"/>
              <a:t>Peers represented by continuous fluid in m classes.</a:t>
            </a:r>
          </a:p>
          <a:p>
            <a:pPr lvl="2">
              <a:buNone/>
            </a:pPr>
            <a:r>
              <a:rPr lang="fr-FR"/>
              <a:t>	Let 			        denote the fraction of participating peers in each class</a:t>
            </a:r>
          </a:p>
          <a:p>
            <a:pPr lvl="2">
              <a:buNone/>
            </a:pPr>
            <a:r>
              <a:rPr lang="fr-FR"/>
              <a:t>	Let           be the marginal service cost per user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Incentivizing peer-assistance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  <p:pic>
        <p:nvPicPr>
          <p:cNvPr id="17" name="Image 16" descr="CostPeersonl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00474" y="4724400"/>
            <a:ext cx="1471326" cy="568467"/>
          </a:xfrm>
          <a:prstGeom prst="rect">
            <a:avLst/>
          </a:prstGeom>
        </p:spPr>
      </p:pic>
      <p:pic>
        <p:nvPicPr>
          <p:cNvPr id="19" name="Image 18" descr="Fractparticipat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7800" y="2674645"/>
            <a:ext cx="3384550" cy="525755"/>
          </a:xfrm>
          <a:prstGeom prst="rect">
            <a:avLst/>
          </a:prstGeom>
        </p:spPr>
      </p:pic>
      <p:pic>
        <p:nvPicPr>
          <p:cNvPr id="20" name="Image 19" descr="Provid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10200" y="1654628"/>
            <a:ext cx="304800" cy="47897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800600" y="4114800"/>
            <a:ext cx="3417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727D84"/>
                </a:solidFill>
                <a:latin typeface="Trebuchet MS" pitchFamily="34" charset="0"/>
              </a:rPr>
              <a:t>(Traditional service)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800600" y="4734580"/>
            <a:ext cx="436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727D84"/>
                </a:solidFill>
                <a:latin typeface="Trebuchet MS" pitchFamily="34" charset="0"/>
              </a:rPr>
              <a:t>(Provider is a veto player)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800600" y="5334000"/>
            <a:ext cx="3800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727D84"/>
                </a:solidFill>
                <a:latin typeface="Trebuchet MS" pitchFamily="34" charset="0"/>
              </a:rPr>
              <a:t>(Peer-assisted service)</a:t>
            </a:r>
          </a:p>
        </p:txBody>
      </p:sp>
      <p:pic>
        <p:nvPicPr>
          <p:cNvPr id="28" name="Image 27" descr="Revenu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162800" y="1524000"/>
            <a:ext cx="457200" cy="609600"/>
          </a:xfrm>
          <a:prstGeom prst="rect">
            <a:avLst/>
          </a:prstGeom>
        </p:spPr>
      </p:pic>
      <p:pic>
        <p:nvPicPr>
          <p:cNvPr id="30" name="Image 29" descr="CostperUserb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447800" y="3557397"/>
            <a:ext cx="995363" cy="557403"/>
          </a:xfrm>
          <a:prstGeom prst="rect">
            <a:avLst/>
          </a:prstGeom>
        </p:spPr>
      </p:pic>
      <p:pic>
        <p:nvPicPr>
          <p:cNvPr id="31" name="Image 30" descr="ValueProviderAlo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295400" y="4260371"/>
            <a:ext cx="2682486" cy="387829"/>
          </a:xfrm>
          <a:prstGeom prst="rect">
            <a:avLst/>
          </a:prstGeom>
        </p:spPr>
      </p:pic>
      <p:pic>
        <p:nvPicPr>
          <p:cNvPr id="32" name="Image 31" descr="Valueperus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88975" y="5447252"/>
            <a:ext cx="3425825" cy="42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/>
              <a:t>Efficiency</a:t>
            </a:r>
          </a:p>
          <a:p>
            <a:pPr marL="457200" indent="-457200">
              <a:buFont typeface="+mj-lt"/>
              <a:buAutoNum type="arabicPeriod"/>
            </a:pPr>
            <a:endParaRPr lang="fr-FR" sz="2800"/>
          </a:p>
          <a:p>
            <a:pPr marL="457200" indent="-457200">
              <a:buFont typeface="+mj-lt"/>
              <a:buAutoNum type="arabicPeriod"/>
            </a:pPr>
            <a:r>
              <a:rPr lang="fr-FR" sz="2800"/>
              <a:t>Symmetry</a:t>
            </a:r>
          </a:p>
          <a:p>
            <a:pPr marL="457200" indent="-457200">
              <a:buFont typeface="+mj-lt"/>
              <a:buAutoNum type="arabicPeriod"/>
            </a:pPr>
            <a:endParaRPr lang="fr-FR" sz="2800"/>
          </a:p>
          <a:p>
            <a:pPr marL="457200" indent="-457200">
              <a:buFont typeface="+mj-lt"/>
              <a:buAutoNum type="arabicPeriod"/>
            </a:pPr>
            <a:r>
              <a:rPr lang="fr-FR" sz="2800"/>
              <a:t>Balanced contribution</a:t>
            </a:r>
          </a:p>
          <a:p>
            <a:pPr marL="457200" indent="-457200">
              <a:buFont typeface="+mj-lt"/>
              <a:buAutoNum type="arabicPeriod"/>
            </a:pPr>
            <a:endParaRPr lang="fr-FR" sz="2800"/>
          </a:p>
          <a:p>
            <a:pPr marL="457200" indent="-457200"/>
            <a:endParaRPr lang="fr-FR" sz="2800"/>
          </a:p>
          <a:p>
            <a:pPr marL="457200" indent="-457200"/>
            <a:r>
              <a:rPr lang="fr-FR" sz="2800"/>
              <a:t>Shapley value is equal to</a:t>
            </a:r>
          </a:p>
          <a:p>
            <a:pPr marL="457200" indent="-457200"/>
            <a:endParaRPr lang="fr-FR" sz="2800"/>
          </a:p>
          <a:p>
            <a:pPr marL="457200" indent="-457200"/>
            <a:endParaRPr lang="fr-FR" sz="28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/>
              <a:t>Efficiency</a:t>
            </a:r>
          </a:p>
          <a:p>
            <a:pPr marL="457200" indent="-457200">
              <a:buFont typeface="+mj-lt"/>
              <a:buAutoNum type="arabicPeriod"/>
            </a:pPr>
            <a:endParaRPr lang="fr-FR" sz="2800"/>
          </a:p>
          <a:p>
            <a:pPr marL="457200" indent="-457200">
              <a:buFont typeface="+mj-lt"/>
              <a:buAutoNum type="arabicPeriod"/>
            </a:pPr>
            <a:r>
              <a:rPr lang="fr-FR" sz="2800"/>
              <a:t>Symmetry</a:t>
            </a:r>
          </a:p>
          <a:p>
            <a:pPr marL="723900" lvl="1" indent="-457200">
              <a:buNone/>
            </a:pPr>
            <a:r>
              <a:rPr lang="fr-FR" sz="2600"/>
              <a:t>Users in class i have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/>
              <a:t>Balanced contribution</a:t>
            </a:r>
          </a:p>
          <a:p>
            <a:pPr marL="457200" indent="-457200">
              <a:buFont typeface="+mj-lt"/>
              <a:buAutoNum type="arabicPeriod"/>
            </a:pPr>
            <a:endParaRPr lang="fr-FR" sz="2800"/>
          </a:p>
          <a:p>
            <a:pPr marL="457200" indent="-457200"/>
            <a:endParaRPr lang="fr-FR" sz="2800"/>
          </a:p>
          <a:p>
            <a:pPr marL="457200" indent="-457200"/>
            <a:endParaRPr lang="fr-FR" sz="2800"/>
          </a:p>
          <a:p>
            <a:pPr marL="457200" indent="-457200"/>
            <a:endParaRPr lang="fr-FR" sz="2800"/>
          </a:p>
          <a:p>
            <a:endParaRPr lang="fr-FR" sz="280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Shapley Value			Fluid limit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  <p:pic>
        <p:nvPicPr>
          <p:cNvPr id="12" name="Image 11" descr="EfficiencyDis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80160" y="1295400"/>
            <a:ext cx="2682240" cy="914400"/>
          </a:xfrm>
          <a:prstGeom prst="rect">
            <a:avLst/>
          </a:prstGeom>
        </p:spPr>
      </p:pic>
      <p:pic>
        <p:nvPicPr>
          <p:cNvPr id="18" name="Image 17" descr="BalancedDisc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5410200"/>
            <a:ext cx="4343400" cy="781812"/>
          </a:xfrm>
          <a:prstGeom prst="rect">
            <a:avLst/>
          </a:prstGeom>
        </p:spPr>
      </p:pic>
      <p:pic>
        <p:nvPicPr>
          <p:cNvPr id="13" name="Image 12" descr="EfficiencyCo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78754" y="1219200"/>
            <a:ext cx="4265246" cy="749300"/>
          </a:xfrm>
          <a:prstGeom prst="rect">
            <a:avLst/>
          </a:prstGeom>
        </p:spPr>
      </p:pic>
      <p:pic>
        <p:nvPicPr>
          <p:cNvPr id="14" name="Image 13" descr="BalancedCo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953000" y="3611551"/>
            <a:ext cx="3962400" cy="655649"/>
          </a:xfrm>
          <a:prstGeom prst="rect">
            <a:avLst/>
          </a:prstGeom>
        </p:spPr>
      </p:pic>
      <p:pic>
        <p:nvPicPr>
          <p:cNvPr id="15" name="Image 14" descr="ShapleyCont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594350" y="4800600"/>
            <a:ext cx="3168650" cy="649979"/>
          </a:xfrm>
          <a:prstGeom prst="rect">
            <a:avLst/>
          </a:prstGeom>
        </p:spPr>
      </p:pic>
      <p:pic>
        <p:nvPicPr>
          <p:cNvPr id="22" name="Image 21" descr="ShapleyCont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557266" y="5410200"/>
            <a:ext cx="3358134" cy="717550"/>
          </a:xfrm>
          <a:prstGeom prst="rect">
            <a:avLst/>
          </a:prstGeom>
        </p:spPr>
      </p:pic>
      <p:pic>
        <p:nvPicPr>
          <p:cNvPr id="23" name="Image 22" descr="SymmetryDisc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04800" y="2434166"/>
            <a:ext cx="4343400" cy="410209"/>
          </a:xfrm>
          <a:prstGeom prst="rect">
            <a:avLst/>
          </a:prstGeom>
        </p:spPr>
      </p:pic>
      <p:pic>
        <p:nvPicPr>
          <p:cNvPr id="24" name="Image 23" descr="SymmetryDisc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990600" y="2819400"/>
            <a:ext cx="3073400" cy="439057"/>
          </a:xfrm>
          <a:prstGeom prst="rect">
            <a:avLst/>
          </a:prstGeom>
        </p:spPr>
      </p:pic>
      <p:grpSp>
        <p:nvGrpSpPr>
          <p:cNvPr id="25" name="Grouper 45"/>
          <p:cNvGrpSpPr/>
          <p:nvPr/>
        </p:nvGrpSpPr>
        <p:grpSpPr>
          <a:xfrm>
            <a:off x="533400" y="3657600"/>
            <a:ext cx="3429000" cy="749042"/>
            <a:chOff x="533400" y="3657600"/>
            <a:chExt cx="3429000" cy="749042"/>
          </a:xfrm>
        </p:grpSpPr>
        <p:pic>
          <p:nvPicPr>
            <p:cNvPr id="26" name="Image 25" descr="BalancedDisc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533400" y="3657600"/>
              <a:ext cx="3119917" cy="365396"/>
            </a:xfrm>
            <a:prstGeom prst="rect">
              <a:avLst/>
            </a:prstGeom>
          </p:spPr>
        </p:pic>
        <p:pic>
          <p:nvPicPr>
            <p:cNvPr id="27" name="Image 26" descr="BalancedDisc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1143000" y="4057574"/>
              <a:ext cx="2819400" cy="349068"/>
            </a:xfrm>
            <a:prstGeom prst="rect">
              <a:avLst/>
            </a:prstGeom>
          </p:spPr>
        </p:pic>
      </p:grpSp>
      <p:pic>
        <p:nvPicPr>
          <p:cNvPr id="30" name="Image 29" descr="ShapleyCo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8100217" y="2514600"/>
            <a:ext cx="1043783" cy="41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The formal proof uses limit axioms</a:t>
            </a:r>
          </a:p>
          <a:p>
            <a:pPr lvl="2"/>
            <a:r>
              <a:rPr lang="fr-FR"/>
              <a:t>Simplifies results from Aumann-Shapley74 and Hart73</a:t>
            </a:r>
          </a:p>
          <a:p>
            <a:pPr lvl="2"/>
            <a:r>
              <a:rPr lang="fr-FR"/>
              <a:t>Using a limit of balanced contribution Myerson77</a:t>
            </a:r>
          </a:p>
          <a:p>
            <a:r>
              <a:rPr lang="fr-FR"/>
              <a:t>The limit axioms offers a flexible methodolody</a:t>
            </a:r>
          </a:p>
          <a:p>
            <a:pPr lvl="2"/>
            <a:r>
              <a:rPr lang="fr-FR"/>
              <a:t>multiple atomic players</a:t>
            </a:r>
          </a:p>
          <a:p>
            <a:pPr lvl="2"/>
            <a:r>
              <a:rPr lang="fr-FR"/>
              <a:t>other scenarios like </a:t>
            </a:r>
            <a:r>
              <a:rPr lang="fr-FR"/>
              <a:t>network neutrality</a:t>
            </a:r>
          </a:p>
          <a:p>
            <a:pPr lvl="2"/>
            <a:r>
              <a:rPr lang="fr-FR"/>
              <a:t>cost of peer-assistance incurred by user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More remarks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FF0000"/>
                </a:solidFill>
              </a:rPr>
              <a:t>Motivation</a:t>
            </a:r>
          </a:p>
          <a:p>
            <a:endParaRPr lang="fr-FR"/>
          </a:p>
          <a:p>
            <a:r>
              <a:rPr lang="fr-FR">
                <a:solidFill>
                  <a:srgbClr val="FF0000"/>
                </a:solidFill>
              </a:rPr>
              <a:t>Requirements for incentivizing peer-assistance</a:t>
            </a:r>
          </a:p>
          <a:p>
            <a:r>
              <a:rPr lang="fr-FR">
                <a:solidFill>
                  <a:srgbClr val="FF0000"/>
                </a:solidFill>
              </a:rPr>
              <a:t>A Fluid-Atomic Shapley approach</a:t>
            </a:r>
          </a:p>
          <a:p>
            <a:r>
              <a:rPr lang="fr-FR">
                <a:solidFill>
                  <a:srgbClr val="FF0000"/>
                </a:solidFill>
              </a:rPr>
              <a:t>Applications </a:t>
            </a:r>
          </a:p>
          <a:p>
            <a:endParaRPr lang="fr-FR"/>
          </a:p>
          <a:p>
            <a:r>
              <a:rPr lang="fr-FR"/>
              <a:t>Concluding remarks</a:t>
            </a:r>
          </a:p>
          <a:p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Structure of this talk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E684BB98-A373-224A-B904-6CC97A83670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67" y="3088199"/>
            <a:ext cx="4054433" cy="27812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50025"/>
            <a:ext cx="4164185" cy="2893575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General conditions to achieve grand coalition</a:t>
            </a:r>
          </a:p>
          <a:p>
            <a:pPr lvl="2"/>
            <a:r>
              <a:rPr lang="fr-FR"/>
              <a:t>C</a:t>
            </a:r>
            <a:r>
              <a:rPr lang="fr-FR"/>
              <a:t>ost saving should compensate cost of sharing</a:t>
            </a:r>
          </a:p>
          <a:p>
            <a:r>
              <a:rPr lang="fr-FR"/>
              <a:t>Provider's Shapley value always increases with X</a:t>
            </a:r>
            <a:endParaRPr lang="fr-FR"/>
          </a:p>
          <a:p>
            <a:r>
              <a:rPr lang="fr-FR"/>
              <a:t>Peer's Shapley Value</a:t>
            </a:r>
          </a:p>
          <a:p>
            <a:pPr lvl="2"/>
            <a:r>
              <a:rPr lang="fr-FR"/>
              <a:t>Combination of 2 effects</a:t>
            </a:r>
            <a:endParaRPr lang="fr-FR"/>
          </a:p>
          <a:p>
            <a:pPr marL="1047750" lvl="3" indent="-514350">
              <a:buFont typeface="+mj-lt"/>
              <a:buAutoNum type="arabicPeriod"/>
            </a:pPr>
            <a:r>
              <a:rPr lang="fr-FR"/>
              <a:t>Cost reduction</a:t>
            </a:r>
          </a:p>
          <a:p>
            <a:pPr marL="885825" lvl="3" indent="-342900">
              <a:buFont typeface="+mj-lt"/>
              <a:buAutoNum type="arabicPeriod"/>
            </a:pPr>
            <a:r>
              <a:rPr lang="fr-FR"/>
              <a:t>  Loss of bargaining power</a:t>
            </a:r>
          </a:p>
          <a:p>
            <a:pPr lvl="2"/>
            <a:r>
              <a:rPr lang="fr-FR"/>
              <a:t>Characterized by </a:t>
            </a:r>
            <a:br>
              <a:rPr lang="fr-FR"/>
            </a:br>
            <a:r>
              <a:rPr lang="fr-FR"/>
              <a:t>concavity/convexity</a:t>
            </a:r>
            <a:endParaRPr lang="fr-FR"/>
          </a:p>
          <a:p>
            <a:pPr lvl="1">
              <a:buNone/>
            </a:pPr>
            <a:endParaRPr lang="fr-FR"/>
          </a:p>
          <a:p>
            <a:pPr lvl="1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Qualitative properties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039357"/>
            <a:ext cx="4419599" cy="3031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FF0000"/>
                </a:solidFill>
              </a:rPr>
              <a:t>Motivation</a:t>
            </a:r>
          </a:p>
          <a:p>
            <a:endParaRPr lang="fr-FR"/>
          </a:p>
          <a:p>
            <a:r>
              <a:rPr lang="fr-FR"/>
              <a:t>Requirements for incentivizing peer-assistance</a:t>
            </a:r>
          </a:p>
          <a:p>
            <a:r>
              <a:rPr lang="fr-FR"/>
              <a:t>A Fluid-Atomic Shapley approach</a:t>
            </a:r>
          </a:p>
          <a:p>
            <a:r>
              <a:rPr lang="fr-FR"/>
              <a:t>Applications </a:t>
            </a:r>
          </a:p>
          <a:p>
            <a:endParaRPr lang="fr-FR"/>
          </a:p>
          <a:p>
            <a:r>
              <a:rPr lang="fr-FR"/>
              <a:t>Concluding remarks</a:t>
            </a:r>
          </a:p>
          <a:p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Structure of this talk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E684BB98-A373-224A-B904-6CC97A83670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Linear cost:</a:t>
            </a:r>
          </a:p>
          <a:p>
            <a:pPr lvl="2"/>
            <a:r>
              <a:rPr lang="fr-FR"/>
              <a:t>Shapley value independent of X</a:t>
            </a:r>
          </a:p>
          <a:p>
            <a:r>
              <a:rPr lang="fr-FR"/>
              <a:t>Example: VoD with peer-assistance </a:t>
            </a:r>
          </a:p>
          <a:p>
            <a:pPr lvl="2"/>
            <a:r>
              <a:rPr lang="fr-FR"/>
              <a:t>File size     ; class i upload      bits; cost bwidth </a:t>
            </a:r>
          </a:p>
          <a:p>
            <a:pPr lvl="2">
              <a:buNone/>
            </a:pPr>
            <a:r>
              <a:rPr lang="fr-FR"/>
              <a:t>	Cost per user becomes</a:t>
            </a:r>
          </a:p>
          <a:p>
            <a:pPr lvl="2">
              <a:buNone/>
            </a:pPr>
            <a:r>
              <a:rPr lang="fr-FR"/>
              <a:t>	Shapley value: </a:t>
            </a:r>
          </a:p>
          <a:p>
            <a:pPr lvl="2"/>
            <a:endParaRPr lang="fr-FR"/>
          </a:p>
          <a:p>
            <a:pPr lvl="2"/>
            <a:r>
              <a:rPr lang="fr-FR"/>
              <a:t>"Serve two, get one free" is fair and optimal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Quantitative properties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  <p:pic>
        <p:nvPicPr>
          <p:cNvPr id="10" name="Image 9" descr="UploadClass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53000" y="2662061"/>
            <a:ext cx="425450" cy="614539"/>
          </a:xfrm>
          <a:prstGeom prst="rect">
            <a:avLst/>
          </a:prstGeom>
        </p:spPr>
      </p:pic>
      <p:pic>
        <p:nvPicPr>
          <p:cNvPr id="11" name="Image 10" descr="SizeUploa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2650490"/>
            <a:ext cx="481623" cy="626110"/>
          </a:xfrm>
          <a:prstGeom prst="rect">
            <a:avLst/>
          </a:prstGeom>
        </p:spPr>
      </p:pic>
      <p:pic>
        <p:nvPicPr>
          <p:cNvPr id="13" name="Image 12" descr="ShapleyVO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00400" y="3733800"/>
            <a:ext cx="1828800" cy="566057"/>
          </a:xfrm>
          <a:prstGeom prst="rect">
            <a:avLst/>
          </a:prstGeom>
        </p:spPr>
      </p:pic>
      <p:pic>
        <p:nvPicPr>
          <p:cNvPr id="14" name="Image 13" descr="CostVO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43425" y="3276600"/>
            <a:ext cx="3533775" cy="673100"/>
          </a:xfrm>
          <a:prstGeom prst="rect">
            <a:avLst/>
          </a:prstGeom>
        </p:spPr>
      </p:pic>
      <p:pic>
        <p:nvPicPr>
          <p:cNvPr id="15" name="Image 14" descr="Co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001000" y="2667000"/>
            <a:ext cx="425450" cy="51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Economic rethink of peer-assistance</a:t>
            </a:r>
          </a:p>
          <a:p>
            <a:pPr lvl="2"/>
            <a:r>
              <a:rPr lang="fr-FR"/>
              <a:t>Provides strong fairness/efficiency guarantee</a:t>
            </a:r>
          </a:p>
          <a:p>
            <a:pPr lvl="2"/>
            <a:r>
              <a:rPr lang="fr-FR"/>
              <a:t>Flexible: interaction of peers and big players, …</a:t>
            </a:r>
          </a:p>
          <a:p>
            <a:pPr lvl="2"/>
            <a:r>
              <a:rPr lang="fr-FR"/>
              <a:t>Computationally simple: closed form expressions</a:t>
            </a:r>
          </a:p>
          <a:p>
            <a:endParaRPr lang="fr-FR"/>
          </a:p>
          <a:p>
            <a:r>
              <a:rPr lang="fr-FR"/>
              <a:t>Future works</a:t>
            </a:r>
          </a:p>
          <a:p>
            <a:pPr lvl="2"/>
            <a:r>
              <a:rPr lang="fr-FR"/>
              <a:t>Can we apply this model to energy-efficient operation of (distributed) services?</a:t>
            </a:r>
          </a:p>
          <a:p>
            <a:pPr lvl="2"/>
            <a:r>
              <a:rPr lang="fr-FR"/>
              <a:t>Can we handle competing providers?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FR" sz="4800"/>
          </a:p>
          <a:p>
            <a:pPr algn="ctr"/>
            <a:endParaRPr lang="fr-FR" sz="4800"/>
          </a:p>
          <a:p>
            <a:pPr algn="ctr"/>
            <a:r>
              <a:rPr lang="fr-FR" sz="4800"/>
              <a:t>Thank you!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E684BB98-A373-224A-B904-6CC97A83670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Set of players      a subset            is called a coalition</a:t>
            </a:r>
          </a:p>
          <a:p>
            <a:pPr lvl="2"/>
            <a:r>
              <a:rPr lang="fr-FR"/>
              <a:t>Value of Coalition is the sum of players' profits</a:t>
            </a:r>
          </a:p>
          <a:p>
            <a:pPr lvl="2"/>
            <a:endParaRPr lang="fr-FR"/>
          </a:p>
          <a:p>
            <a:pPr lvl="2">
              <a:buNone/>
            </a:pPr>
            <a:endParaRPr lang="fr-FR"/>
          </a:p>
          <a:p>
            <a:pPr lvl="2"/>
            <a:r>
              <a:rPr lang="fr-FR"/>
              <a:t>Player i receives a share</a:t>
            </a:r>
          </a:p>
          <a:p>
            <a:r>
              <a:rPr lang="fr-FR"/>
              <a:t>How to share revenue in a coalition?</a:t>
            </a:r>
          </a:p>
          <a:p>
            <a:pPr lvl="2"/>
            <a:r>
              <a:rPr lang="fr-FR"/>
              <a:t>Stability: users, individually rational, do not leave</a:t>
            </a:r>
          </a:p>
          <a:p>
            <a:pPr lvl="2"/>
            <a:r>
              <a:rPr lang="fr-FR"/>
              <a:t>Grand coalition: all users become active</a:t>
            </a:r>
          </a:p>
          <a:p>
            <a:pPr lvl="2"/>
            <a:r>
              <a:rPr lang="fr-FR"/>
              <a:t>To ensure "fairness"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Cooperative Game theory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  <p:grpSp>
        <p:nvGrpSpPr>
          <p:cNvPr id="10" name="Grouper 9"/>
          <p:cNvGrpSpPr/>
          <p:nvPr/>
        </p:nvGrpSpPr>
        <p:grpSpPr>
          <a:xfrm>
            <a:off x="2730500" y="1143000"/>
            <a:ext cx="3441700" cy="2552700"/>
            <a:chOff x="2679700" y="1143000"/>
            <a:chExt cx="3441700" cy="25527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9700" y="1143000"/>
              <a:ext cx="368300" cy="3683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4700" y="1143000"/>
              <a:ext cx="1130300" cy="3937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2600" y="2133600"/>
              <a:ext cx="2768600" cy="9779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3124200"/>
              <a:ext cx="1320800" cy="571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Defined using objective conditions</a:t>
            </a:r>
          </a:p>
          <a:p>
            <a:pPr marL="781050" lvl="2" indent="-514350">
              <a:buFont typeface="+mj-lt"/>
              <a:buAutoNum type="arabicPeriod"/>
            </a:pPr>
            <a:r>
              <a:rPr lang="fr-FR"/>
              <a:t>Symmetry axiom</a:t>
            </a:r>
          </a:p>
          <a:p>
            <a:pPr marL="781050" lvl="2" indent="-514350">
              <a:buFont typeface="+mj-lt"/>
              <a:buAutoNum type="arabicPeriod"/>
            </a:pPr>
            <a:r>
              <a:rPr lang="fr-FR"/>
              <a:t>Efficiency axiom (loose version)</a:t>
            </a:r>
          </a:p>
          <a:p>
            <a:pPr marL="781050" lvl="2" indent="-514350">
              <a:buFont typeface="+mj-lt"/>
              <a:buAutoNum type="arabicPeriod"/>
            </a:pPr>
            <a:r>
              <a:rPr lang="fr-FR"/>
              <a:t>Balanced contribution axiom</a:t>
            </a:r>
          </a:p>
          <a:p>
            <a:pPr marL="238125" indent="-514350"/>
            <a:endParaRPr lang="fr-FR"/>
          </a:p>
          <a:p>
            <a:pPr marL="238125" indent="-514350"/>
            <a:r>
              <a:rPr lang="fr-FR"/>
              <a:t>Leads to stability and grand coalition</a:t>
            </a:r>
          </a:p>
          <a:p>
            <a:pPr marL="781050" lvl="2" indent="-514350"/>
            <a:r>
              <a:rPr lang="fr-FR"/>
              <a:t>Under general conditions </a:t>
            </a:r>
            <a:br>
              <a:rPr lang="fr-FR"/>
            </a:br>
            <a:r>
              <a:rPr lang="fr-FR"/>
              <a:t>(super-additivity, super-modularity)</a:t>
            </a:r>
          </a:p>
          <a:p>
            <a:pPr marL="781050" lvl="2" indent="-514350"/>
            <a:endParaRPr lang="fr-FR"/>
          </a:p>
          <a:p>
            <a:pPr marL="238125" indent="-514350"/>
            <a:r>
              <a:rPr lang="fr-FR"/>
              <a:t>Unfortunately, incurs an exponential complexity!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Shapley Value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  <p:pic>
        <p:nvPicPr>
          <p:cNvPr id="7" name="Image 6" descr="225px-Shapley,_Lloyd_(192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914400"/>
            <a:ext cx="237974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62100"/>
            <a:ext cx="7099300" cy="8763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We assume that, as the number of peers gets large</a:t>
            </a:r>
          </a:p>
          <a:p>
            <a:pPr lvl="2"/>
            <a:endParaRPr lang="fr-FR"/>
          </a:p>
          <a:p>
            <a:pPr lvl="3"/>
            <a:endParaRPr lang="fr-FR"/>
          </a:p>
          <a:p>
            <a:r>
              <a:rPr lang="fr-FR"/>
              <a:t>THM: The Shapley values of peers     and the shapley 	value of the provider per peer      follow </a:t>
            </a:r>
            <a:br>
              <a:rPr lang="fr-FR"/>
            </a:br>
            <a:r>
              <a:rPr lang="fr-FR"/>
              <a:t>	a closed form</a:t>
            </a:r>
          </a:p>
          <a:p>
            <a:pPr lvl="2"/>
            <a:endParaRPr lang="fr-FR"/>
          </a:p>
          <a:p>
            <a:pPr lvl="2">
              <a:buNone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Incentivizing peer-assistance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454400"/>
            <a:ext cx="3886200" cy="1193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667000"/>
            <a:ext cx="355600" cy="317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048000"/>
            <a:ext cx="431800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029200"/>
            <a:ext cx="6438900" cy="13081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105400"/>
            <a:ext cx="7480300" cy="12446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Shapley value equals E[V(S(pi,i) U {i} ) – V(S(pi,i)] </a:t>
            </a:r>
          </a:p>
          <a:p>
            <a:pPr lvl="2"/>
            <a:r>
              <a:rPr lang="fr-FR"/>
              <a:t>where S(pi,i) containing predecessors of i in a random "permutation" chosen uniformly</a:t>
            </a:r>
          </a:p>
          <a:p>
            <a:pPr lvl="2"/>
            <a:r>
              <a:rPr lang="fr-FR"/>
              <a:t>Let s in [0;1] be the relative "rank" of a player i in the permutation pi. (essentially it is uniform on [0;1])</a:t>
            </a:r>
          </a:p>
          <a:p>
            <a:r>
              <a:rPr lang="fr-FR"/>
              <a:t>As the system becomes large </a:t>
            </a:r>
          </a:p>
          <a:p>
            <a:pPr lvl="2"/>
            <a:r>
              <a:rPr lang="fr-FR"/>
              <a:t>By law of large numbers, S(pi,i) contains</a:t>
            </a:r>
          </a:p>
          <a:p>
            <a:pPr lvl="2"/>
            <a:r>
              <a:rPr lang="fr-FR"/>
              <a:t>If i is not P, then S(pi,i) contains P with probability 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 intuitive proof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15/06/10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924300"/>
            <a:ext cx="635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P2P is technically beneficial …</a:t>
            </a:r>
          </a:p>
          <a:p>
            <a:pPr lvl="2"/>
            <a:r>
              <a:rPr lang="fr-FR"/>
              <a:t>Self-Scaling, Resilient, Versatile</a:t>
            </a:r>
          </a:p>
          <a:p>
            <a:r>
              <a:rPr lang="fr-FR"/>
              <a:t>… but it puts Internet economy under stress</a:t>
            </a:r>
          </a:p>
          <a:p>
            <a:pPr lvl="2"/>
            <a:r>
              <a:rPr lang="fr-FR"/>
              <a:t>Content right owners see a shrinking revenue</a:t>
            </a:r>
          </a:p>
          <a:p>
            <a:pPr lvl="2"/>
            <a:r>
              <a:rPr lang="fr-FR"/>
              <a:t>Access network providers see increasing traffic</a:t>
            </a:r>
          </a:p>
          <a:p>
            <a:endParaRPr lang="fr-FR"/>
          </a:p>
          <a:p>
            <a:r>
              <a:rPr lang="fr-FR"/>
              <a:t>Internet becomes engineering/regulatory battlefields</a:t>
            </a:r>
          </a:p>
          <a:p>
            <a:pPr lvl="2"/>
            <a:r>
              <a:rPr lang="fr-FR"/>
              <a:t>Traffic filtering … will it work?</a:t>
            </a:r>
          </a:p>
          <a:p>
            <a:pPr lvl="2"/>
            <a:r>
              <a:rPr lang="fr-FR"/>
              <a:t>Network neutrality … will it block innovation?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Peer-to-Peer (P2P) is a double edged sword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We focus here on </a:t>
            </a:r>
            <a:r>
              <a:rPr lang="fr-FR">
                <a:solidFill>
                  <a:srgbClr val="FF0000"/>
                </a:solidFill>
              </a:rPr>
              <a:t>peer-assisted services</a:t>
            </a:r>
          </a:p>
          <a:p>
            <a:pPr lvl="2"/>
            <a:r>
              <a:rPr lang="fr-FR"/>
              <a:t>A service offered by a provider, for a given price</a:t>
            </a:r>
          </a:p>
          <a:p>
            <a:pPr lvl="2"/>
            <a:r>
              <a:rPr lang="fr-FR"/>
              <a:t>Some users commit their resources to assist in provision of service</a:t>
            </a:r>
          </a:p>
          <a:p>
            <a:endParaRPr lang="fr-FR"/>
          </a:p>
          <a:p>
            <a:r>
              <a:rPr lang="fr-FR"/>
              <a:t>Address P2P via an economic rethink</a:t>
            </a:r>
          </a:p>
          <a:p>
            <a:pPr lvl="2"/>
            <a:r>
              <a:rPr lang="fr-FR"/>
              <a:t>Allows to fight illegal content with equal arms</a:t>
            </a:r>
          </a:p>
          <a:p>
            <a:pPr lvl="2">
              <a:buNone/>
            </a:pPr>
            <a:r>
              <a:rPr lang="fr-FR"/>
              <a:t>	(through added features, authentication etc.)</a:t>
            </a:r>
          </a:p>
          <a:p>
            <a:pPr lvl="2"/>
            <a:r>
              <a:rPr lang="fr-FR"/>
              <a:t>Focus on fairness and efficiency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 alternative to P2P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Examples of peer-assisted services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  <p:sp>
        <p:nvSpPr>
          <p:cNvPr id="7" name="Cloud 4"/>
          <p:cNvSpPr/>
          <p:nvPr/>
        </p:nvSpPr>
        <p:spPr>
          <a:xfrm>
            <a:off x="914400" y="1852594"/>
            <a:ext cx="4128680" cy="310040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Internet</a:t>
            </a:r>
            <a:endParaRPr lang="en-US" sz="2800" dirty="0"/>
          </a:p>
        </p:txBody>
      </p:sp>
      <p:grpSp>
        <p:nvGrpSpPr>
          <p:cNvPr id="35" name="Grouper 34"/>
          <p:cNvGrpSpPr/>
          <p:nvPr/>
        </p:nvGrpSpPr>
        <p:grpSpPr>
          <a:xfrm>
            <a:off x="3820928" y="2462194"/>
            <a:ext cx="3951472" cy="3733800"/>
            <a:chOff x="4659128" y="1828800"/>
            <a:chExt cx="3951472" cy="3733800"/>
          </a:xfrm>
        </p:grpSpPr>
        <p:pic>
          <p:nvPicPr>
            <p:cNvPr id="10" name="Picture 3" descr="C:\Documents and Settings\valas\Local Settings\Temporary Internet Files\Content.IE5\SSUJHTQW\MCj0398531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86080" y="1828800"/>
              <a:ext cx="1273148" cy="787400"/>
            </a:xfrm>
            <a:prstGeom prst="rect">
              <a:avLst/>
            </a:prstGeom>
            <a:noFill/>
          </p:spPr>
        </p:pic>
        <p:pic>
          <p:nvPicPr>
            <p:cNvPr id="11" name="Picture 3" descr="C:\Documents and Settings\valas\Local Settings\Temporary Internet Files\Content.IE5\SSUJHTQW\MCj0398531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86080" y="2895600"/>
              <a:ext cx="1273148" cy="787400"/>
            </a:xfrm>
            <a:prstGeom prst="rect">
              <a:avLst/>
            </a:prstGeom>
            <a:noFill/>
          </p:spPr>
        </p:pic>
        <p:pic>
          <p:nvPicPr>
            <p:cNvPr id="12" name="Picture 3" descr="C:\Documents and Settings\valas\Local Settings\Temporary Internet Files\Content.IE5\SSUJHTQW\MCj0398531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86080" y="3886200"/>
              <a:ext cx="1273148" cy="787400"/>
            </a:xfrm>
            <a:prstGeom prst="rect">
              <a:avLst/>
            </a:prstGeom>
            <a:noFill/>
          </p:spPr>
        </p:pic>
        <p:sp>
          <p:nvSpPr>
            <p:cNvPr id="13" name="TextBox 17"/>
            <p:cNvSpPr txBox="1"/>
            <p:nvPr/>
          </p:nvSpPr>
          <p:spPr>
            <a:xfrm>
              <a:off x="4659128" y="4854714"/>
              <a:ext cx="39514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Residential Gateways</a:t>
              </a:r>
            </a:p>
            <a:p>
              <a:pPr algn="ctr"/>
              <a:r>
                <a:rPr lang="en-US" sz="2000" dirty="0" smtClean="0">
                  <a:latin typeface="+mj-lt"/>
                </a:rPr>
                <a:t>(owned and managed by the ISP)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394228" y="1150203"/>
            <a:ext cx="1739372" cy="1635841"/>
            <a:chOff x="394228" y="1150203"/>
            <a:chExt cx="1739372" cy="1635841"/>
          </a:xfrm>
        </p:grpSpPr>
        <p:pic>
          <p:nvPicPr>
            <p:cNvPr id="8" name="Picture 2" descr="C:\Documents and Settings\valas\Local Settings\Temporary Internet Files\Content.IE5\75UH5EYI\MCj0435242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795" y="1700194"/>
              <a:ext cx="548805" cy="1085850"/>
            </a:xfrm>
            <a:prstGeom prst="rect">
              <a:avLst/>
            </a:prstGeom>
            <a:noFill/>
          </p:spPr>
        </p:pic>
        <p:sp>
          <p:nvSpPr>
            <p:cNvPr id="14" name="TextBox 22"/>
            <p:cNvSpPr txBox="1"/>
            <p:nvPr/>
          </p:nvSpPr>
          <p:spPr>
            <a:xfrm>
              <a:off x="394228" y="1150203"/>
              <a:ext cx="12821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Content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Server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8" name="Freeform 26"/>
          <p:cNvSpPr/>
          <p:nvPr/>
        </p:nvSpPr>
        <p:spPr>
          <a:xfrm>
            <a:off x="2254677" y="2462195"/>
            <a:ext cx="3006671" cy="914399"/>
          </a:xfrm>
          <a:custGeom>
            <a:avLst/>
            <a:gdLst>
              <a:gd name="connsiteX0" fmla="*/ 0 w 3006671"/>
              <a:gd name="connsiteY0" fmla="*/ 0 h 914399"/>
              <a:gd name="connsiteX1" fmla="*/ 1937288 w 3006671"/>
              <a:gd name="connsiteY1" fmla="*/ 790413 h 914399"/>
              <a:gd name="connsiteX2" fmla="*/ 3006671 w 3006671"/>
              <a:gd name="connsiteY2" fmla="*/ 743918 h 91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6671" h="914399">
                <a:moveTo>
                  <a:pt x="0" y="0"/>
                </a:moveTo>
                <a:cubicBezTo>
                  <a:pt x="718088" y="333213"/>
                  <a:pt x="1436176" y="666427"/>
                  <a:pt x="1937288" y="790413"/>
                </a:cubicBezTo>
                <a:cubicBezTo>
                  <a:pt x="2438400" y="914399"/>
                  <a:pt x="2722535" y="829158"/>
                  <a:pt x="3006671" y="743918"/>
                </a:cubicBezTo>
              </a:path>
            </a:pathLst>
          </a:cu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8"/>
          <p:cNvSpPr/>
          <p:nvPr/>
        </p:nvSpPr>
        <p:spPr>
          <a:xfrm>
            <a:off x="4887133" y="3578072"/>
            <a:ext cx="446867" cy="712922"/>
          </a:xfrm>
          <a:custGeom>
            <a:avLst/>
            <a:gdLst>
              <a:gd name="connsiteX0" fmla="*/ 369376 w 446867"/>
              <a:gd name="connsiteY0" fmla="*/ 0 h 712922"/>
              <a:gd name="connsiteX1" fmla="*/ 12915 w 446867"/>
              <a:gd name="connsiteY1" fmla="*/ 387457 h 712922"/>
              <a:gd name="connsiteX2" fmla="*/ 446867 w 446867"/>
              <a:gd name="connsiteY2" fmla="*/ 712922 h 71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867" h="712922">
                <a:moveTo>
                  <a:pt x="369376" y="0"/>
                </a:moveTo>
                <a:cubicBezTo>
                  <a:pt x="184688" y="134318"/>
                  <a:pt x="0" y="268637"/>
                  <a:pt x="12915" y="387457"/>
                </a:cubicBezTo>
                <a:cubicBezTo>
                  <a:pt x="25830" y="506277"/>
                  <a:pt x="236348" y="609599"/>
                  <a:pt x="446867" y="712922"/>
                </a:cubicBezTo>
              </a:path>
            </a:pathLst>
          </a:cu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9"/>
          <p:cNvSpPr/>
          <p:nvPr/>
        </p:nvSpPr>
        <p:spPr>
          <a:xfrm>
            <a:off x="4667573" y="3376594"/>
            <a:ext cx="666427" cy="1596325"/>
          </a:xfrm>
          <a:custGeom>
            <a:avLst/>
            <a:gdLst>
              <a:gd name="connsiteX0" fmla="*/ 604434 w 666427"/>
              <a:gd name="connsiteY0" fmla="*/ 0 h 1596325"/>
              <a:gd name="connsiteX1" fmla="*/ 108488 w 666427"/>
              <a:gd name="connsiteY1" fmla="*/ 371959 h 1596325"/>
              <a:gd name="connsiteX2" fmla="*/ 92990 w 666427"/>
              <a:gd name="connsiteY2" fmla="*/ 914400 h 1596325"/>
              <a:gd name="connsiteX3" fmla="*/ 666427 w 666427"/>
              <a:gd name="connsiteY3" fmla="*/ 1596325 h 15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427" h="1596325">
                <a:moveTo>
                  <a:pt x="604434" y="0"/>
                </a:moveTo>
                <a:cubicBezTo>
                  <a:pt x="399081" y="109779"/>
                  <a:pt x="193729" y="219559"/>
                  <a:pt x="108488" y="371959"/>
                </a:cubicBezTo>
                <a:cubicBezTo>
                  <a:pt x="23247" y="524359"/>
                  <a:pt x="0" y="710339"/>
                  <a:pt x="92990" y="914400"/>
                </a:cubicBezTo>
                <a:cubicBezTo>
                  <a:pt x="185980" y="1118461"/>
                  <a:pt x="426203" y="1357393"/>
                  <a:pt x="666427" y="1596325"/>
                </a:cubicBezTo>
              </a:path>
            </a:pathLst>
          </a:cu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Image 37" descr="Rob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838200"/>
            <a:ext cx="902802" cy="1335903"/>
          </a:xfrm>
          <a:prstGeom prst="rect">
            <a:avLst/>
          </a:prstGeom>
        </p:spPr>
      </p:pic>
      <p:sp>
        <p:nvSpPr>
          <p:cNvPr id="40" name="TextBox 22"/>
          <p:cNvSpPr txBox="1"/>
          <p:nvPr/>
        </p:nvSpPr>
        <p:spPr>
          <a:xfrm>
            <a:off x="4773086" y="1905000"/>
            <a:ext cx="15986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Peer-assistance</a:t>
            </a:r>
          </a:p>
          <a:p>
            <a:pPr algn="ctr"/>
            <a:r>
              <a:rPr lang="en-US" sz="1600" dirty="0" smtClean="0">
                <a:latin typeface="+mj-lt"/>
              </a:rPr>
              <a:t>enabled</a:t>
            </a:r>
          </a:p>
        </p:txBody>
      </p:sp>
      <p:grpSp>
        <p:nvGrpSpPr>
          <p:cNvPr id="42" name="Grouper 41"/>
          <p:cNvGrpSpPr/>
          <p:nvPr/>
        </p:nvGrpSpPr>
        <p:grpSpPr>
          <a:xfrm>
            <a:off x="6324600" y="914400"/>
            <a:ext cx="1981200" cy="1447800"/>
            <a:chOff x="7162800" y="990600"/>
            <a:chExt cx="1981200" cy="1447800"/>
          </a:xfrm>
        </p:grpSpPr>
        <p:sp>
          <p:nvSpPr>
            <p:cNvPr id="33" name="Bulle ronde 32"/>
            <p:cNvSpPr/>
            <p:nvPr/>
          </p:nvSpPr>
          <p:spPr>
            <a:xfrm>
              <a:off x="7162800" y="990600"/>
              <a:ext cx="1981200" cy="1447800"/>
            </a:xfrm>
            <a:prstGeom prst="wedgeEllipseCallout">
              <a:avLst>
                <a:gd name="adj1" fmla="val -38377"/>
                <a:gd name="adj2" fmla="val 65625"/>
              </a:avLst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4" name="Image 33" descr="Rob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0" y="1295400"/>
              <a:ext cx="566455" cy="838200"/>
            </a:xfrm>
            <a:prstGeom prst="rect">
              <a:avLst/>
            </a:prstGeom>
          </p:spPr>
        </p:pic>
        <p:sp>
          <p:nvSpPr>
            <p:cNvPr id="41" name="TextBox 33"/>
            <p:cNvSpPr txBox="1"/>
            <p:nvPr/>
          </p:nvSpPr>
          <p:spPr>
            <a:xfrm>
              <a:off x="8382000" y="1447800"/>
              <a:ext cx="2976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?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43" name="Grouper 42"/>
          <p:cNvGrpSpPr/>
          <p:nvPr/>
        </p:nvGrpSpPr>
        <p:grpSpPr>
          <a:xfrm>
            <a:off x="6705600" y="2438400"/>
            <a:ext cx="1981200" cy="1447800"/>
            <a:chOff x="7162800" y="990600"/>
            <a:chExt cx="1981200" cy="1447800"/>
          </a:xfrm>
        </p:grpSpPr>
        <p:sp>
          <p:nvSpPr>
            <p:cNvPr id="44" name="Bulle ronde 43"/>
            <p:cNvSpPr/>
            <p:nvPr/>
          </p:nvSpPr>
          <p:spPr>
            <a:xfrm>
              <a:off x="7162800" y="990600"/>
              <a:ext cx="1981200" cy="1447800"/>
            </a:xfrm>
            <a:prstGeom prst="wedgeEllipseCallout">
              <a:avLst>
                <a:gd name="adj1" fmla="val -51839"/>
                <a:gd name="adj2" fmla="val 60362"/>
              </a:avLst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5" name="Image 44" descr="Rob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0" y="1295400"/>
              <a:ext cx="566455" cy="838200"/>
            </a:xfrm>
            <a:prstGeom prst="rect">
              <a:avLst/>
            </a:prstGeom>
          </p:spPr>
        </p:pic>
        <p:sp>
          <p:nvSpPr>
            <p:cNvPr id="46" name="TextBox 33"/>
            <p:cNvSpPr txBox="1"/>
            <p:nvPr/>
          </p:nvSpPr>
          <p:spPr>
            <a:xfrm>
              <a:off x="8382000" y="1447800"/>
              <a:ext cx="2976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?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6934200" y="4038600"/>
            <a:ext cx="1981200" cy="1447800"/>
            <a:chOff x="7162800" y="990600"/>
            <a:chExt cx="1981200" cy="1447800"/>
          </a:xfrm>
        </p:grpSpPr>
        <p:sp>
          <p:nvSpPr>
            <p:cNvPr id="48" name="Bulle ronde 47"/>
            <p:cNvSpPr/>
            <p:nvPr/>
          </p:nvSpPr>
          <p:spPr>
            <a:xfrm>
              <a:off x="7162800" y="990600"/>
              <a:ext cx="1981200" cy="1447800"/>
            </a:xfrm>
            <a:prstGeom prst="wedgeEllipseCallout">
              <a:avLst>
                <a:gd name="adj1" fmla="val -61454"/>
                <a:gd name="adj2" fmla="val 27906"/>
              </a:avLst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9" name="Image 48" descr="Rob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0" y="1295400"/>
              <a:ext cx="566455" cy="838200"/>
            </a:xfrm>
            <a:prstGeom prst="rect">
              <a:avLst/>
            </a:prstGeom>
          </p:spPr>
        </p:pic>
        <p:sp>
          <p:nvSpPr>
            <p:cNvPr id="50" name="TextBox 33"/>
            <p:cNvSpPr txBox="1"/>
            <p:nvPr/>
          </p:nvSpPr>
          <p:spPr>
            <a:xfrm>
              <a:off x="8382000" y="1447800"/>
              <a:ext cx="2976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?</a:t>
              </a:r>
              <a:endParaRPr lang="en-US" dirty="0">
                <a:latin typeface="+mj-lt"/>
              </a:endParaRPr>
            </a:p>
          </p:txBody>
        </p:sp>
      </p:grpSp>
      <p:pic>
        <p:nvPicPr>
          <p:cNvPr id="32" name="Image 31" descr="Rob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914400"/>
            <a:ext cx="902802" cy="1335903"/>
          </a:xfrm>
          <a:prstGeom prst="rect">
            <a:avLst/>
          </a:prstGeom>
        </p:spPr>
      </p:pic>
      <p:pic>
        <p:nvPicPr>
          <p:cNvPr id="36" name="Image 35" descr="Rob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066800"/>
            <a:ext cx="902802" cy="133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1701 0.06088 0.03455 0.12246 0.1191 0.12709 C 0.20399 0.13195 0.3559 0.07871 0.50816 0.02639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2.96296E-6 C -0.08733 0.01088 -0.16684 0.02176 -0.23281 0.04977 C -0.29896 0.07801 -0.39375 0.13148 -0.40451 0.16805 C -0.41511 0.20463 -0.35695 0.25926 -0.29688 0.26967 C -0.23681 0.28009 -0.09514 0.24328 -0.0434 0.23009 " pathEditMode="relative" rAng="0" ptsTypes="aaaaA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4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C -0.08281 0.02222 -0.16545 0.04513 -0.23438 0.103 C -0.30295 0.16041 -0.40174 0.27106 -0.41302 0.34652 C -0.42396 0.42152 -0.36354 0.53425 -0.30104 0.55578 C -0.23819 0.57754 -0.09097 0.50138 -0.03715 0.4743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28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A principle found in multiple scenarios</a:t>
            </a:r>
          </a:p>
          <a:p>
            <a:pPr lvl="2"/>
            <a:r>
              <a:rPr lang="fr-FR"/>
              <a:t>Content: broadband, mobile</a:t>
            </a:r>
          </a:p>
          <a:p>
            <a:pPr lvl="2">
              <a:buNone/>
            </a:pPr>
            <a:r>
              <a:rPr lang="fr-FR"/>
              <a:t>	peer-assistance: retrieve content locally</a:t>
            </a:r>
          </a:p>
          <a:p>
            <a:pPr lvl="2"/>
            <a:endParaRPr lang="fr-FR"/>
          </a:p>
          <a:p>
            <a:pPr lvl="2"/>
            <a:r>
              <a:rPr lang="fr-FR"/>
              <a:t>Bandwidth: wireless community, femtocell</a:t>
            </a:r>
          </a:p>
          <a:p>
            <a:pPr lvl="2">
              <a:buNone/>
            </a:pPr>
            <a:r>
              <a:rPr lang="fr-FR"/>
              <a:t>	peer-assistance: make access available</a:t>
            </a:r>
          </a:p>
          <a:p>
            <a:pPr lvl="2"/>
            <a:endParaRPr lang="fr-FR"/>
          </a:p>
          <a:p>
            <a:pPr lvl="2"/>
            <a:r>
              <a:rPr lang="fr-FR"/>
              <a:t>CPU: Crowdsourcing</a:t>
            </a:r>
          </a:p>
          <a:p>
            <a:pPr lvl="2">
              <a:buNone/>
            </a:pPr>
            <a:r>
              <a:rPr lang="fr-FR"/>
              <a:t>	peer-assistance: provide computing power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Examples of peer-assisted services (cont'd)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  <p:pic>
        <p:nvPicPr>
          <p:cNvPr id="6" name="Image 5" descr="Linus_bill_ali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3733800"/>
            <a:ext cx="2122714" cy="1320800"/>
          </a:xfrm>
          <a:prstGeom prst="rect">
            <a:avLst/>
          </a:prstGeom>
        </p:spPr>
      </p:pic>
      <p:pic>
        <p:nvPicPr>
          <p:cNvPr id="7" name="Image 6" descr="07cell-cnd-articleIn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676400"/>
            <a:ext cx="1144514" cy="1600200"/>
          </a:xfrm>
          <a:prstGeom prst="rect">
            <a:avLst/>
          </a:prstGeom>
        </p:spPr>
      </p:pic>
      <p:pic>
        <p:nvPicPr>
          <p:cNvPr id="8" name="Image 7" descr="seti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4633481"/>
            <a:ext cx="1689100" cy="548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Incentives have been studied in P2P for several years</a:t>
            </a:r>
          </a:p>
          <a:p>
            <a:pPr lvl="2"/>
            <a:r>
              <a:rPr lang="fr-FR"/>
              <a:t>Focus on churn, free-riding, sybil attacks</a:t>
            </a:r>
          </a:p>
          <a:p>
            <a:pPr lvl="2"/>
            <a:r>
              <a:rPr lang="fr-FR"/>
              <a:t>Indeed, much of </a:t>
            </a:r>
            <a:r>
              <a:rPr lang="fr-FR"/>
              <a:t>P2P today relies on altruistic users</a:t>
            </a:r>
          </a:p>
          <a:p>
            <a:endParaRPr lang="fr-FR"/>
          </a:p>
          <a:p>
            <a:r>
              <a:rPr lang="fr-FR"/>
              <a:t>Incentive is critical for peer-assisted services</a:t>
            </a:r>
          </a:p>
          <a:p>
            <a:pPr lvl="2"/>
            <a:r>
              <a:rPr lang="fr-FR"/>
              <a:t>Deployment: users should decide to opt-in</a:t>
            </a:r>
          </a:p>
          <a:p>
            <a:pPr lvl="2"/>
            <a:r>
              <a:rPr lang="fr-FR"/>
              <a:t>Stability: users keep control on their own resources</a:t>
            </a:r>
          </a:p>
          <a:p>
            <a:pPr lvl="2">
              <a:buNone/>
            </a:pPr>
            <a:r>
              <a:rPr lang="fr-FR"/>
              <a:t>	(e.g. unplug or throttle their gateway)</a:t>
            </a:r>
          </a:p>
          <a:p>
            <a:pPr lvl="2"/>
            <a:r>
              <a:rPr lang="fr-FR"/>
              <a:t>Provider wants to have guaranteed revenue.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Incentivizing peer assistance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One-shot incentive to Opt-in</a:t>
            </a:r>
          </a:p>
          <a:p>
            <a:pPr lvl="2"/>
            <a:r>
              <a:rPr lang="fr-FR"/>
              <a:t>r</a:t>
            </a:r>
            <a:r>
              <a:rPr lang="fr-FR"/>
              <a:t>eceive a gift</a:t>
            </a:r>
          </a:p>
          <a:p>
            <a:pPr lvl="2">
              <a:buNone/>
            </a:pPr>
            <a:r>
              <a:rPr lang="fr-FR"/>
              <a:t>	(free upgrade or feature)</a:t>
            </a:r>
          </a:p>
          <a:p>
            <a:pPr lvl="2"/>
            <a:r>
              <a:rPr lang="fr-FR"/>
              <a:t>or even make you pay!</a:t>
            </a:r>
            <a:endParaRPr lang="fr-FR"/>
          </a:p>
          <a:p>
            <a:endParaRPr lang="fr-FR"/>
          </a:p>
          <a:p>
            <a:r>
              <a:rPr lang="fr-FR"/>
              <a:t>Sharing common resource</a:t>
            </a:r>
          </a:p>
          <a:p>
            <a:pPr lvl="2"/>
            <a:r>
              <a:rPr lang="fr-FR"/>
              <a:t>Restricted to a zero value economy</a:t>
            </a:r>
          </a:p>
          <a:p>
            <a:pPr lvl="1"/>
            <a:endParaRPr lang="fr-FR"/>
          </a:p>
          <a:p>
            <a:r>
              <a:rPr lang="fr-FR"/>
              <a:t>Revenue sharing</a:t>
            </a:r>
          </a:p>
          <a:p>
            <a:pPr lvl="2"/>
            <a:r>
              <a:rPr lang="fr-FR"/>
              <a:t>Looks more general and promising but how to tune it?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Solutions deployed today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8BF4FB-D2DA-4968-8169-D8CB49D7FB91}" type="datetime1">
              <a:rPr lang="en-US" smtClean="0"/>
              <a:pPr/>
              <a:t>16/06/10</a:t>
            </a:fld>
            <a:endParaRPr lang="en-US" dirty="0"/>
          </a:p>
        </p:txBody>
      </p:sp>
      <p:pic>
        <p:nvPicPr>
          <p:cNvPr id="7" name="Image 6" descr="Screen shot 2010-06-11 at 9.03.3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62000"/>
            <a:ext cx="3432942" cy="2858047"/>
          </a:xfrm>
          <a:prstGeom prst="rect">
            <a:avLst/>
          </a:prstGeom>
        </p:spPr>
      </p:pic>
      <p:pic>
        <p:nvPicPr>
          <p:cNvPr id="8" name="Image 7" descr="07cell-cnd-articleIn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142" y="3581400"/>
            <a:ext cx="1144514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FF0000"/>
                </a:solidFill>
              </a:rPr>
              <a:t>Motivation</a:t>
            </a:r>
          </a:p>
          <a:p>
            <a:endParaRPr lang="fr-FR"/>
          </a:p>
          <a:p>
            <a:r>
              <a:rPr lang="fr-FR">
                <a:solidFill>
                  <a:srgbClr val="FF0000"/>
                </a:solidFill>
              </a:rPr>
              <a:t>Requirements for incentivizing peer-assistance</a:t>
            </a:r>
          </a:p>
          <a:p>
            <a:r>
              <a:rPr lang="fr-FR"/>
              <a:t>A Fluid-Atomic Shapley approach</a:t>
            </a:r>
          </a:p>
          <a:p>
            <a:r>
              <a:rPr lang="fr-FR"/>
              <a:t>Applications </a:t>
            </a:r>
          </a:p>
          <a:p>
            <a:endParaRPr lang="fr-FR"/>
          </a:p>
          <a:p>
            <a:r>
              <a:rPr lang="fr-FR"/>
              <a:t>Concluding remarks</a:t>
            </a:r>
          </a:p>
          <a:p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Structure of this talk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E684BB98-A373-224A-B904-6CC97A83670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oloMaster">
  <a:themeElements>
    <a:clrScheme name="TECHNICOLOR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961E6C"/>
      </a:accent1>
      <a:accent2>
        <a:srgbClr val="BE1253"/>
      </a:accent2>
      <a:accent3>
        <a:srgbClr val="D40027"/>
      </a:accent3>
      <a:accent4>
        <a:srgbClr val="E95F14"/>
      </a:accent4>
      <a:accent5>
        <a:srgbClr val="FCC300"/>
      </a:accent5>
      <a:accent6>
        <a:srgbClr val="96BE17"/>
      </a:accent6>
      <a:hlink>
        <a:srgbClr val="333333"/>
      </a:hlink>
      <a:folHlink>
        <a:srgbClr val="333333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A4AB"/>
        </a:solidFill>
        <a:ln>
          <a:solidFill>
            <a:srgbClr val="5F5F5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>
            <a:latin typeface="Trebuchet MS" pitchFamily="34" charset="0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3B7A956D86C4F94FC78456ECBA529" ma:contentTypeVersion="4" ma:contentTypeDescription="Create a new document." ma:contentTypeScope="" ma:versionID="feb881ed392643bbe1959c8401076e6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74f6d32b71e6972e4ea9de1df9cac8f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AD66FA-6A2C-4062-A854-EED099ADF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908E5AF-894B-495B-853A-B3662D087A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EE5175-2181-455A-87ED-BAF5DE0D6D45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25891</TotalTime>
  <Words>1168</Words>
  <Application>Microsoft Macintosh PowerPoint</Application>
  <PresentationFormat>Présentation à l'écran (4:3)</PresentationFormat>
  <Paragraphs>281</Paragraphs>
  <Slides>26</Slides>
  <Notes>6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technicoloMaster</vt:lpstr>
      <vt:lpstr>Incentivizing Peer-Assisted Services a Fluid Shapley Value Approach</vt:lpstr>
      <vt:lpstr>Structure of this talk</vt:lpstr>
      <vt:lpstr>Peer-to-Peer (P2P) is a double edged sword</vt:lpstr>
      <vt:lpstr>An alternative to P2P</vt:lpstr>
      <vt:lpstr>Examples of peer-assisted services</vt:lpstr>
      <vt:lpstr>Examples of peer-assisted services (cont'd)</vt:lpstr>
      <vt:lpstr>Incentivizing peer assistance</vt:lpstr>
      <vt:lpstr>Solutions deployed today</vt:lpstr>
      <vt:lpstr>Structure of this talk</vt:lpstr>
      <vt:lpstr>An incentive mechanism for peer-assistance</vt:lpstr>
      <vt:lpstr>Cooperative Game, "Should I stay or should I go?"</vt:lpstr>
      <vt:lpstr>Shapley Value</vt:lpstr>
      <vt:lpstr>Shapley Value</vt:lpstr>
      <vt:lpstr>Structure of this talk</vt:lpstr>
      <vt:lpstr>Incentivizing peer-assistance</vt:lpstr>
      <vt:lpstr>Shapley Value   Fluid limit</vt:lpstr>
      <vt:lpstr>More remarks</vt:lpstr>
      <vt:lpstr>Structure of this talk</vt:lpstr>
      <vt:lpstr>Qualitative properties</vt:lpstr>
      <vt:lpstr>Quantitative properties</vt:lpstr>
      <vt:lpstr>Conclusion</vt:lpstr>
      <vt:lpstr>  </vt:lpstr>
      <vt:lpstr>Cooperative Game theory </vt:lpstr>
      <vt:lpstr>The Shapley Value</vt:lpstr>
      <vt:lpstr>Incentivizing peer-assistance</vt:lpstr>
      <vt:lpstr>An intuitive proof</vt:lpstr>
    </vt:vector>
  </TitlesOfParts>
  <Company>THOMSON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Technicolor_template</dc:title>
  <dc:creator>lochone</dc:creator>
  <cp:lastModifiedBy>Augustin Chaintreau</cp:lastModifiedBy>
  <cp:revision>118</cp:revision>
  <cp:lastPrinted>2010-06-16T17:13:40Z</cp:lastPrinted>
  <dcterms:created xsi:type="dcterms:W3CDTF">2010-06-15T00:56:38Z</dcterms:created>
  <dcterms:modified xsi:type="dcterms:W3CDTF">2010-06-17T02:59:37Z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0x010100EA63B7A956D86C4F94FC78456ECBA529</vt:lpwstr>
  </property>
</Properties>
</file>