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75" r:id="rId5"/>
    <p:sldId id="261" r:id="rId6"/>
    <p:sldId id="268" r:id="rId7"/>
    <p:sldId id="278" r:id="rId8"/>
    <p:sldId id="283" r:id="rId9"/>
    <p:sldId id="260" r:id="rId10"/>
    <p:sldId id="271" r:id="rId11"/>
    <p:sldId id="272" r:id="rId12"/>
    <p:sldId id="276" r:id="rId13"/>
    <p:sldId id="273" r:id="rId14"/>
    <p:sldId id="282" r:id="rId15"/>
    <p:sldId id="284" r:id="rId16"/>
    <p:sldId id="277" r:id="rId17"/>
    <p:sldId id="285" r:id="rId18"/>
    <p:sldId id="262" r:id="rId19"/>
    <p:sldId id="286" r:id="rId20"/>
    <p:sldId id="264" r:id="rId21"/>
    <p:sldId id="263" r:id="rId22"/>
    <p:sldId id="281" r:id="rId23"/>
    <p:sldId id="287" r:id="rId24"/>
    <p:sldId id="266" r:id="rId25"/>
    <p:sldId id="280" r:id="rId26"/>
    <p:sldId id="28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4"/>
    <p:restoredTop sz="94694"/>
  </p:normalViewPr>
  <p:slideViewPr>
    <p:cSldViewPr snapToGrid="0">
      <p:cViewPr varScale="1">
        <p:scale>
          <a:sx n="84" d="100"/>
          <a:sy n="84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F2AE6-3AE8-3445-BF9C-DCF4925FE28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97BC-F543-944A-83A3-A7DD14F53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8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71E0-F486-18B6-0849-E7CED547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3BF5E-D1DF-6262-6B7E-45C54C1D8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BE894-04C4-72E3-2FA2-8F7EA146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AB508-0F7E-8CEA-1DBB-9B920D9CD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E97BC-F543-944A-83A3-A7DD14F538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C6EE-A680-33BA-B09A-1851EF5EF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66352-20D7-4A94-2F55-AD1258114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30E1D-044F-4505-D201-BE293CA5F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CF12-DF6C-4DBF-E693-EC98BBC38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E97BC-F543-944A-83A3-A7DD14F538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E97BC-F543-944A-83A3-A7DD14F538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B7A0-AE72-2DFE-159D-6340A357C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3EDEC-51D5-F8F7-A864-7A739705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C5DD-F956-6247-62F1-8E63D92A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5301C-B9C5-FCE4-92BA-8D6B26A2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2383-B539-2B95-4BFD-BED99333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2F5C-62A5-A6E6-A0D2-5EF60BE1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9EEC8-15EE-BE2B-C93C-4EB32A9B5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FE36-358A-ED32-4BC2-89B86788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87724-2A3B-5DE7-F623-3324CC18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E160A-A6CC-12EC-20CD-7E462DE3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A4E61-BD3C-255B-3C28-50B75F283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A8749-E000-4C18-2256-F2CD23931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CD4D7-DF48-049E-C8D4-023CB845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2D232-DC23-0E0C-6F61-CC578659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87EF-BA7F-B84F-8BB8-38219EB8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E0CE-BEC5-D88B-EA36-ACF93A8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67FC-B959-F696-C710-004545BB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A549-C2BE-56C9-9807-A75EBFCB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F157-14FE-6FBF-F050-D6A9BDAC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126F-F551-0881-88FD-3CBDAC79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138E-22E6-655C-D2E6-BC2BE42B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0AC2A-1F9E-CC46-C773-3AEEABB78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09D0-2BB8-9CF1-1EC0-146A713E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BD8D-ABF3-65AA-4AB2-B038AD1E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9A969-7124-8824-CE60-8126FA9D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650F-1B3B-492B-C3B0-24164E86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B784-C424-0295-A6D8-0099A06AC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97C5F-20CB-0711-7E12-A14EC18CB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1E6A9-0759-CDBE-E2D9-68916C31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69C06-4A49-09F1-7C70-09DEE48C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5EF21-3C7B-D181-468F-8CBE08AA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CD33-E6BC-0D3D-7B10-4A8AE693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2ABC9-4DD7-D6EB-366C-B70148C6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4A423-CFA4-1FAB-B9C1-63CF7E7DA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82F60-06F8-FF3B-45D8-F2E79165E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441AA-625F-998B-DE4E-38E827105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60B67-D318-1521-0C7B-67275023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ADE94-4279-608E-D423-6E9F90AF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2EA1E-1907-BE2E-9439-408D825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83DD-342A-0556-905F-4ABD3934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848F4-D291-9EA6-ABA0-273E9B8D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1321A-B887-5AF7-502F-37A05476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AF319-8F71-581D-951D-908E6C2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810C5-D8AA-561D-7A51-899725FB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53161-1E32-CFFE-BD61-3B3C7A5D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2EFF3-DD10-473F-6C50-179AF54E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3D48-AE60-08F0-731A-45CB371B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6B36-6D95-B11E-3B69-015CEA59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2E5FE-878D-B555-4200-C0178C2F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62F2-CD8E-6B8C-D220-9B9E1196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ABCF-76F8-D03A-DF93-A9361485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C884E-A0EC-4BD2-F647-0CF37F8C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CD91-6BAC-9083-1CDE-3118609D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69BEB-D35F-E7B9-C565-4E53277FA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2C5AA-E029-6ED7-6B5D-9129B8787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5195F-250C-8C4E-A84D-DABBA0D5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EDD66-CEB7-CA3C-664C-D0CE7B7F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7EB80-E2CB-D452-C885-4EC4CDFE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6C9B1-AD73-4733-AB41-58ECD350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6FF80-0807-CB12-B629-01D48F26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DE08-634E-994F-2A27-D118F71C1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F7FD-AB07-2D48-ADAC-2B76C6F0710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8DF4-EAA0-A7B3-8EA2-7FFEE98D7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48AE-AABB-1128-DBE0-DE0AB69FE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12A3-3F4D-9A44-9084-C3446635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microsoft.com/office/2007/relationships/hdphoto" Target="../media/hdphoto7.wdp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C2AD-F97A-52FF-E89D-5372E9789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lucidabright"/>
              </a:rPr>
              <a:t>Toward Applying Quantum Computing to Network Verification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5559F-9253-3C8A-36E6-FFB8E0055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Kahlil Dozier, Kylie Berg, Justin Beltran, Hugo </a:t>
            </a:r>
            <a:r>
              <a:rPr lang="en-US" dirty="0" err="1"/>
              <a:t>Matusek</a:t>
            </a:r>
            <a:r>
              <a:rPr lang="en-US" dirty="0"/>
              <a:t>, </a:t>
            </a:r>
            <a:r>
              <a:rPr lang="en-US" dirty="0" err="1"/>
              <a:t>Loqman</a:t>
            </a:r>
            <a:r>
              <a:rPr lang="en-US" dirty="0"/>
              <a:t> </a:t>
            </a:r>
            <a:r>
              <a:rPr lang="en-US" dirty="0" err="1"/>
              <a:t>Salamatian</a:t>
            </a:r>
            <a:r>
              <a:rPr lang="en-US" dirty="0"/>
              <a:t>, Ethan Katz-Bassett, </a:t>
            </a:r>
            <a:r>
              <a:rPr lang="en-US" dirty="0">
                <a:solidFill>
                  <a:srgbClr val="FF0000"/>
                </a:solidFill>
              </a:rPr>
              <a:t>Dan Rubenstein</a:t>
            </a:r>
          </a:p>
          <a:p>
            <a:r>
              <a:rPr lang="en-US" dirty="0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02204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40101047-1E87-9022-D232-6AD836BB8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6830" y="3255579"/>
            <a:ext cx="4749800" cy="23495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279588DA-4F12-C7CE-7BA2-798350C41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4897" y="1535122"/>
                <a:ext cx="5445638" cy="39683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a Verifier program w/ 3 parts:</a:t>
                </a:r>
              </a:p>
              <a:p>
                <a:pPr lvl="1"/>
                <a:r>
                  <a:rPr lang="en-US" dirty="0"/>
                  <a:t>Network instance generator</a:t>
                </a:r>
              </a:p>
              <a:p>
                <a:pPr lvl="1"/>
                <a:r>
                  <a:rPr lang="en-US" dirty="0"/>
                  <a:t>Protocol Implementor</a:t>
                </a:r>
              </a:p>
              <a:p>
                <a:pPr lvl="1"/>
                <a:r>
                  <a:rPr lang="en-US" dirty="0"/>
                  <a:t>Property Checker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279588DA-4F12-C7CE-7BA2-798350C41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97" y="1535122"/>
                <a:ext cx="5445638" cy="3968312"/>
              </a:xfrm>
              <a:prstGeom prst="rect">
                <a:avLst/>
              </a:prstGeom>
              <a:blipFill>
                <a:blip r:embed="rId3"/>
                <a:stretch>
                  <a:fillRect l="-2093" t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655FC46-8759-A9B4-3662-A31E37AE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4" b="90000" l="10000" r="90000">
                        <a14:foregroundMark x1="17667" y1="1944" x2="21444" y2="67500"/>
                        <a14:foregroundMark x1="25630" y1="56133" x2="27889" y2="50000"/>
                        <a14:foregroundMark x1="21444" y1="67500" x2="24544" y2="59082"/>
                        <a14:foregroundMark x1="27889" y1="50000" x2="29556" y2="26667"/>
                        <a14:foregroundMark x1="35615" y1="44740" x2="35889" y2="45556"/>
                        <a14:foregroundMark x1="32422" y1="35217" x2="32615" y2="35793"/>
                        <a14:foregroundMark x1="31513" y1="32505" x2="32230" y2="34643"/>
                        <a14:foregroundMark x1="35889" y1="45556" x2="36265" y2="63660"/>
                        <a14:foregroundMark x1="38914" y1="57402" x2="46778" y2="28333"/>
                        <a14:foregroundMark x1="37996" y1="60795" x2="38583" y2="58627"/>
                        <a14:foregroundMark x1="46778" y1="28333" x2="53111" y2="46111"/>
                        <a14:foregroundMark x1="34556" y1="24722" x2="35333" y2="21944"/>
                        <a14:foregroundMark x1="34556" y1="12778" x2="32667" y2="10833"/>
                        <a14:foregroundMark x1="22222" y1="81667" x2="22222" y2="84722"/>
                        <a14:foregroundMark x1="35111" y1="71111" x2="38000" y2="75278"/>
                        <a14:foregroundMark x1="23000" y1="71111" x2="21333" y2="69167"/>
                        <a14:foregroundMark x1="36556" y1="63611" x2="37667" y2="64722"/>
                        <a14:foregroundMark x1="39333" y1="67778" x2="41222" y2="66944"/>
                        <a14:foregroundMark x1="34889" y1="69722" x2="36222" y2="68611"/>
                        <a14:foregroundMark x1="35111" y1="70556" x2="34778" y2="66944"/>
                        <a14:foregroundMark x1="34778" y1="69722" x2="34556" y2="66389"/>
                        <a14:foregroundMark x1="25556" y1="71944" x2="26111" y2="63611"/>
                        <a14:backgroundMark x1="45778" y1="51389" x2="46333" y2="37500"/>
                        <a14:backgroundMark x1="31556" y1="23333" x2="31444" y2="32500"/>
                        <a14:backgroundMark x1="38423" y1="60646" x2="38778" y2="57222"/>
                        <a14:backgroundMark x1="38000" y1="64722" x2="38149" y2="63286"/>
                        <a14:backgroundMark x1="23333" y1="69167" x2="24222" y2="61389"/>
                        <a14:backgroundMark x1="23556" y1="64722" x2="24222" y2="57778"/>
                        <a14:backgroundMark x1="23000" y1="66111" x2="25000" y2="60000"/>
                        <a14:backgroundMark x1="18333" y1="68333" x2="10222" y2="67778"/>
                        <a14:backgroundMark x1="35715" y1="66111" x2="35444" y2="66111"/>
                        <a14:backgroundMark x1="31556" y1="42500" x2="32333" y2="33889"/>
                        <a14:backgroundMark x1="31444" y1="42500" x2="32556" y2="34167"/>
                        <a14:backgroundMark x1="30556" y1="41944" x2="33778" y2="41667"/>
                        <a14:backgroundMark x1="30333" y1="39444" x2="38000" y2="4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832" y="3069675"/>
            <a:ext cx="5715000" cy="2286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DA6B804-3D90-A928-596E-0E21092E5A7A}"/>
              </a:ext>
            </a:extLst>
          </p:cNvPr>
          <p:cNvSpPr txBox="1"/>
          <p:nvPr/>
        </p:nvSpPr>
        <p:spPr>
          <a:xfrm>
            <a:off x="2495519" y="4986343"/>
            <a:ext cx="166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Turing Machine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14870D-AC03-A4A2-7554-5E9A0E6344E9}"/>
              </a:ext>
            </a:extLst>
          </p:cNvPr>
          <p:cNvSpPr txBox="1"/>
          <p:nvPr/>
        </p:nvSpPr>
        <p:spPr>
          <a:xfrm>
            <a:off x="224577" y="3769452"/>
            <a:ext cx="1687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 + 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7F544BA-C3FB-59C6-9227-F345674F442F}"/>
              </a:ext>
            </a:extLst>
          </p:cNvPr>
          <p:cNvSpPr/>
          <p:nvPr/>
        </p:nvSpPr>
        <p:spPr>
          <a:xfrm>
            <a:off x="1536238" y="4212675"/>
            <a:ext cx="2121438" cy="369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F39E44-FAAB-78AB-1E1B-3D0416FB3FA9}"/>
              </a:ext>
            </a:extLst>
          </p:cNvPr>
          <p:cNvSpPr/>
          <p:nvPr/>
        </p:nvSpPr>
        <p:spPr>
          <a:xfrm>
            <a:off x="4976848" y="4212673"/>
            <a:ext cx="940178" cy="369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0B8A06-D055-06C0-4CFE-4D48FC3899F4}"/>
              </a:ext>
            </a:extLst>
          </p:cNvPr>
          <p:cNvSpPr txBox="1"/>
          <p:nvPr/>
        </p:nvSpPr>
        <p:spPr>
          <a:xfrm>
            <a:off x="5871146" y="4099984"/>
            <a:ext cx="1380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Output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3EEA53-4D74-FA8F-99AE-1C51FB8B2199}"/>
              </a:ext>
            </a:extLst>
          </p:cNvPr>
          <p:cNvGrpSpPr/>
          <p:nvPr/>
        </p:nvGrpSpPr>
        <p:grpSpPr>
          <a:xfrm>
            <a:off x="112970" y="3910135"/>
            <a:ext cx="7724744" cy="830997"/>
            <a:chOff x="112970" y="3910135"/>
            <a:chExt cx="7724744" cy="8309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8C4B4-3FBF-9F5A-C2E0-3CCCA060258F}"/>
                </a:ext>
              </a:extLst>
            </p:cNvPr>
            <p:cNvSpPr txBox="1"/>
            <p:nvPr/>
          </p:nvSpPr>
          <p:spPr>
            <a:xfrm>
              <a:off x="5927344" y="4144133"/>
              <a:ext cx="191037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0 (no violation)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1 (violation)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BB15DCE-11CC-82AD-F21C-0CB021AFAA07}"/>
                    </a:ext>
                  </a:extLst>
                </p:cNvPr>
                <p:cNvSpPr txBox="1"/>
                <p:nvPr/>
              </p:nvSpPr>
              <p:spPr>
                <a:xfrm>
                  <a:off x="112970" y="3910135"/>
                  <a:ext cx="1910369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+    </a:t>
                  </a:r>
                </a:p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n-bit instance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BB15DCE-11CC-82AD-F21C-0CB021AFA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0" y="3910135"/>
                  <a:ext cx="1910369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4636" t="-4478" r="-3974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FF156-4690-28D3-967F-0022EE23359F}"/>
                  </a:ext>
                </a:extLst>
              </p:cNvPr>
              <p:cNvSpPr txBox="1"/>
              <p:nvPr/>
            </p:nvSpPr>
            <p:spPr>
              <a:xfrm>
                <a:off x="5927344" y="5974705"/>
                <a:ext cx="5871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Next up: Examples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instance…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9FF156-4690-28D3-967F-0022EE233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344" y="5974705"/>
                <a:ext cx="5871592" cy="523220"/>
              </a:xfrm>
              <a:prstGeom prst="rect">
                <a:avLst/>
              </a:prstGeom>
              <a:blipFill>
                <a:blip r:embed="rId7"/>
                <a:stretch>
                  <a:fillRect l="-215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68CCE3F-CFF8-DE70-7220-941A5EBF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“Unstructured” approach to NW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AF7139EA-EC2D-0559-7538-4E8BC97216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6071" y="1566775"/>
                <a:ext cx="6492963" cy="25598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Turing Machine program consists of:</a:t>
                </a:r>
              </a:p>
              <a:p>
                <a:pPr lvl="1"/>
                <a:r>
                  <a:rPr lang="en-US" dirty="0"/>
                  <a:t>“Static” verifier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“Varying” n-bit Instance for the problem </a:t>
                </a:r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AF7139EA-EC2D-0559-7538-4E8BC972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71" y="1566775"/>
                <a:ext cx="6492963" cy="2559815"/>
              </a:xfrm>
              <a:prstGeom prst="rect">
                <a:avLst/>
              </a:prstGeom>
              <a:blipFill>
                <a:blip r:embed="rId8"/>
                <a:stretch>
                  <a:fillRect l="-1758" t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A4016B2-A4BB-6B73-82A3-91434B35972B}"/>
              </a:ext>
            </a:extLst>
          </p:cNvPr>
          <p:cNvSpPr txBox="1"/>
          <p:nvPr/>
        </p:nvSpPr>
        <p:spPr>
          <a:xfrm>
            <a:off x="7288053" y="3933185"/>
            <a:ext cx="111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(instance)</a:t>
            </a:r>
          </a:p>
        </p:txBody>
      </p:sp>
    </p:spTree>
    <p:extLst>
      <p:ext uri="{BB962C8B-B14F-4D97-AF65-F5344CB8AC3E}">
        <p14:creationId xmlns:p14="http://schemas.microsoft.com/office/powerpoint/2010/main" val="35173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Content Placeholder 31">
            <a:extLst>
              <a:ext uri="{FF2B5EF4-FFF2-40B4-BE49-F238E27FC236}">
                <a16:creationId xmlns:a16="http://schemas.microsoft.com/office/drawing/2014/main" id="{BD60C2AF-08A9-A13A-7896-715E501E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54" y="2988129"/>
            <a:ext cx="6755782" cy="3341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3F76C-36B7-A4A8-FAD4-6FFEB4E2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Unstructured Verification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F32B0-275F-E3C6-F5DC-0F34181F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823"/>
            <a:ext cx="10515600" cy="4393140"/>
          </a:xfrm>
        </p:spPr>
        <p:txBody>
          <a:bodyPr/>
          <a:lstStyle/>
          <a:p>
            <a:r>
              <a:rPr lang="en-US" dirty="0"/>
              <a:t>Data Plane</a:t>
            </a:r>
          </a:p>
          <a:p>
            <a:r>
              <a:rPr lang="en-US" dirty="0"/>
              <a:t>Control Plane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24EB2-B977-6D1B-4484-D1370C468CDF}"/>
              </a:ext>
            </a:extLst>
          </p:cNvPr>
          <p:cNvSpPr txBox="1"/>
          <p:nvPr/>
        </p:nvSpPr>
        <p:spPr>
          <a:xfrm>
            <a:off x="337554" y="4016826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(instance)</a:t>
            </a:r>
          </a:p>
        </p:txBody>
      </p:sp>
    </p:spTree>
    <p:extLst>
      <p:ext uri="{BB962C8B-B14F-4D97-AF65-F5344CB8AC3E}">
        <p14:creationId xmlns:p14="http://schemas.microsoft.com/office/powerpoint/2010/main" val="981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1293-89F4-AAAC-9169-14BF6E9E9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E24A-8387-2005-4C0C-3F480642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823"/>
            <a:ext cx="10515600" cy="43931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 Plane [HSA’12] (Avoids B?)</a:t>
            </a:r>
          </a:p>
          <a:p>
            <a:r>
              <a:rPr lang="en-US" dirty="0"/>
              <a:t>Control Plane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0A67DE-059E-15DF-70F0-06E2F9FEED0B}"/>
              </a:ext>
            </a:extLst>
          </p:cNvPr>
          <p:cNvGrpSpPr/>
          <p:nvPr/>
        </p:nvGrpSpPr>
        <p:grpSpPr>
          <a:xfrm>
            <a:off x="7742015" y="384073"/>
            <a:ext cx="3827707" cy="6234609"/>
            <a:chOff x="7742015" y="384073"/>
            <a:chExt cx="3827707" cy="6234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BCEF63-8DD1-4E4D-FF7D-31B788D8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7389" y="501167"/>
              <a:ext cx="1106561" cy="5267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18EE8-51D8-C8AB-AAA9-F82A9413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2016" y="2129850"/>
              <a:ext cx="1106561" cy="5267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F2BB7C-64C5-F315-FC01-A943B340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50" y="2129850"/>
              <a:ext cx="1106561" cy="5267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5CF4C7-FD06-841A-C200-DEA084BFB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2015" y="4641699"/>
              <a:ext cx="1106561" cy="5267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6CE218-1AF4-A842-E68E-AA161781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50" y="4641700"/>
              <a:ext cx="1106561" cy="526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2B9AC4-2F43-1E98-FEAA-237008BB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1350" y="6085076"/>
              <a:ext cx="1106561" cy="5267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EA5A88-64EE-921C-10F9-CC65891D6033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>
              <a:off x="9570670" y="1027906"/>
              <a:ext cx="1106561" cy="1101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295C72-5717-893B-57CC-B1A615DF188D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8295296" y="2656589"/>
              <a:ext cx="1" cy="19851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909702-F669-CF6C-3BB0-C76A7451D16D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10677231" y="2656589"/>
              <a:ext cx="0" cy="198511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8766F8-A80C-F6EC-3B6F-FFBFBDACDDA0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8295296" y="5168438"/>
              <a:ext cx="1139335" cy="9166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DB8914-5A2E-903D-E7F4-32E5FC1F06DF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9434631" y="5168439"/>
              <a:ext cx="1242600" cy="91663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2555A7-CCBD-9A11-6191-814E46819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261" y="3405910"/>
              <a:ext cx="1106561" cy="5267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F516BF-4B22-4427-8E97-B7C485972E58}"/>
                </a:ext>
              </a:extLst>
            </p:cNvPr>
            <p:cNvCxnSpPr>
              <a:cxnSpLocks/>
              <a:stCxn id="5" idx="2"/>
              <a:endCxn id="16" idx="0"/>
            </p:cNvCxnSpPr>
            <p:nvPr/>
          </p:nvCxnSpPr>
          <p:spPr>
            <a:xfrm>
              <a:off x="8295297" y="2656589"/>
              <a:ext cx="1219245" cy="7493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4AA4E9-3A6C-C993-4C90-7DF9417DC2C1}"/>
                </a:ext>
              </a:extLst>
            </p:cNvPr>
            <p:cNvCxnSpPr>
              <a:cxnSpLocks/>
              <a:stCxn id="6" idx="2"/>
              <a:endCxn id="16" idx="0"/>
            </p:cNvCxnSpPr>
            <p:nvPr/>
          </p:nvCxnSpPr>
          <p:spPr>
            <a:xfrm flipH="1">
              <a:off x="9514542" y="2656589"/>
              <a:ext cx="1162689" cy="7493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1A361A-C24A-51A6-228F-71DA5C5E702B}"/>
                </a:ext>
              </a:extLst>
            </p:cNvPr>
            <p:cNvCxnSpPr>
              <a:cxnSpLocks/>
              <a:stCxn id="7" idx="0"/>
              <a:endCxn id="16" idx="2"/>
            </p:cNvCxnSpPr>
            <p:nvPr/>
          </p:nvCxnSpPr>
          <p:spPr>
            <a:xfrm flipV="1">
              <a:off x="8295296" y="3932649"/>
              <a:ext cx="1219246" cy="7090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9A895E-14A9-283C-0A53-F365E4343A32}"/>
                </a:ext>
              </a:extLst>
            </p:cNvPr>
            <p:cNvCxnSpPr>
              <a:cxnSpLocks/>
              <a:stCxn id="8" idx="0"/>
              <a:endCxn id="16" idx="2"/>
            </p:cNvCxnSpPr>
            <p:nvPr/>
          </p:nvCxnSpPr>
          <p:spPr>
            <a:xfrm flipH="1" flipV="1">
              <a:off x="9514542" y="3932649"/>
              <a:ext cx="1162689" cy="70905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47BDF0-2910-7F7F-547E-A793822322B9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848576" y="4905069"/>
              <a:ext cx="1275374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A64108-6DD7-3C1B-7DEF-E613009FABCD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8848577" y="2393220"/>
              <a:ext cx="12753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424575-5130-4B80-7705-1D3202D69448}"/>
                </a:ext>
              </a:extLst>
            </p:cNvPr>
            <p:cNvSpPr txBox="1"/>
            <p:nvPr/>
          </p:nvSpPr>
          <p:spPr>
            <a:xfrm>
              <a:off x="8437735" y="5910796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BADED-EEA5-04E5-01B6-564FC0154FF1}"/>
                </a:ext>
              </a:extLst>
            </p:cNvPr>
            <p:cNvSpPr txBox="1"/>
            <p:nvPr/>
          </p:nvSpPr>
          <p:spPr>
            <a:xfrm>
              <a:off x="8563757" y="384073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498EC6-41B2-565A-7A4F-E48CDD0F615F}"/>
                </a:ext>
              </a:extLst>
            </p:cNvPr>
            <p:cNvSpPr txBox="1"/>
            <p:nvPr/>
          </p:nvSpPr>
          <p:spPr>
            <a:xfrm>
              <a:off x="11284903" y="4551125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2FA15C-BA5F-F305-E9FE-2082ABD9A605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8295297" y="1027906"/>
              <a:ext cx="1275373" cy="1101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D141B3-0880-C213-BB26-5F5651A6A0E7}"/>
              </a:ext>
            </a:extLst>
          </p:cNvPr>
          <p:cNvSpPr txBox="1"/>
          <p:nvPr/>
        </p:nvSpPr>
        <p:spPr>
          <a:xfrm>
            <a:off x="9992639" y="1012586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01*</a:t>
            </a:r>
          </a:p>
          <a:p>
            <a:r>
              <a:rPr lang="en-US" sz="1400" dirty="0"/>
              <a:t>1001*</a:t>
            </a:r>
          </a:p>
          <a:p>
            <a:r>
              <a:rPr lang="en-US" sz="1400" dirty="0"/>
              <a:t>1??1011* → 1??0011*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FE3E36-E08F-A9D3-C074-35D2A13C7323}"/>
              </a:ext>
            </a:extLst>
          </p:cNvPr>
          <p:cNvSpPr txBox="1"/>
          <p:nvPr/>
        </p:nvSpPr>
        <p:spPr>
          <a:xfrm>
            <a:off x="7489398" y="1077152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</a:p>
          <a:p>
            <a:r>
              <a:rPr lang="en-US" sz="1400" dirty="0"/>
              <a:t>0101??1* → 0101??0* </a:t>
            </a:r>
          </a:p>
          <a:p>
            <a:r>
              <a:rPr lang="en-US" sz="1400" dirty="0"/>
              <a:t>0??1011* → 1??0011*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8A005-8298-D9CC-6BD0-D924B2944898}"/>
              </a:ext>
            </a:extLst>
          </p:cNvPr>
          <p:cNvSpPr txBox="1"/>
          <p:nvPr/>
        </p:nvSpPr>
        <p:spPr>
          <a:xfrm>
            <a:off x="9806349" y="466248"/>
            <a:ext cx="226925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11101101010101101</a:t>
            </a:r>
          </a:p>
        </p:txBody>
      </p:sp>
      <p:pic>
        <p:nvPicPr>
          <p:cNvPr id="35" name="Content Placeholder 31">
            <a:extLst>
              <a:ext uri="{FF2B5EF4-FFF2-40B4-BE49-F238E27FC236}">
                <a16:creationId xmlns:a16="http://schemas.microsoft.com/office/drawing/2014/main" id="{B28C3781-47C0-1797-3E10-75595BA2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4" y="2988129"/>
            <a:ext cx="6755782" cy="33417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4EDAC6B-BCC0-1517-51C6-175B7DB967D5}"/>
              </a:ext>
            </a:extLst>
          </p:cNvPr>
          <p:cNvSpPr/>
          <p:nvPr/>
        </p:nvSpPr>
        <p:spPr>
          <a:xfrm>
            <a:off x="2155371" y="3356923"/>
            <a:ext cx="1469572" cy="103546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3FF7B0-84F5-EA74-0AB7-EDDA74B2DBA5}"/>
              </a:ext>
            </a:extLst>
          </p:cNvPr>
          <p:cNvSpPr/>
          <p:nvPr/>
        </p:nvSpPr>
        <p:spPr>
          <a:xfrm>
            <a:off x="3922225" y="3504778"/>
            <a:ext cx="1678476" cy="6916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6CDAFD-2600-09B6-52E9-FD33DA4938B7}"/>
              </a:ext>
            </a:extLst>
          </p:cNvPr>
          <p:cNvSpPr/>
          <p:nvPr/>
        </p:nvSpPr>
        <p:spPr>
          <a:xfrm>
            <a:off x="3905896" y="4734866"/>
            <a:ext cx="1678476" cy="6916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93F9AF-4643-4DA2-FE8C-C6503C10A211}"/>
              </a:ext>
            </a:extLst>
          </p:cNvPr>
          <p:cNvSpPr/>
          <p:nvPr/>
        </p:nvSpPr>
        <p:spPr>
          <a:xfrm>
            <a:off x="121632" y="3706586"/>
            <a:ext cx="1609197" cy="95403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08A841-9C37-4149-6698-893436DC5B0D}"/>
              </a:ext>
            </a:extLst>
          </p:cNvPr>
          <p:cNvSpPr txBox="1"/>
          <p:nvPr/>
        </p:nvSpPr>
        <p:spPr>
          <a:xfrm>
            <a:off x="6495268" y="3620479"/>
            <a:ext cx="1790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 – success!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3A5AEBF2-8333-6EA4-D4CC-AC155FF7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Unstructured Data Plane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93F6F2-076C-9E5A-532F-457873C8457F}"/>
              </a:ext>
            </a:extLst>
          </p:cNvPr>
          <p:cNvSpPr txBox="1"/>
          <p:nvPr/>
        </p:nvSpPr>
        <p:spPr>
          <a:xfrm>
            <a:off x="-40098" y="4014293"/>
            <a:ext cx="197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(packet header</a:t>
            </a:r>
          </a:p>
          <a:p>
            <a:pPr algn="ctr"/>
            <a:r>
              <a:rPr lang="en-US" dirty="0"/>
              <a:t>Instance)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B55166-3273-7F32-652B-9EEA930F45FD}"/>
              </a:ext>
            </a:extLst>
          </p:cNvPr>
          <p:cNvSpPr txBox="1"/>
          <p:nvPr/>
        </p:nvSpPr>
        <p:spPr>
          <a:xfrm>
            <a:off x="6508507" y="3601531"/>
            <a:ext cx="12349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– fail!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CA475-D014-1F9B-7815-F07081C6BADA}"/>
              </a:ext>
            </a:extLst>
          </p:cNvPr>
          <p:cNvSpPr txBox="1"/>
          <p:nvPr/>
        </p:nvSpPr>
        <p:spPr>
          <a:xfrm>
            <a:off x="1995108" y="1938188"/>
            <a:ext cx="24039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Routers and links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6586F6-23D8-20B0-2C0F-CCB53D0600CA}"/>
              </a:ext>
            </a:extLst>
          </p:cNvPr>
          <p:cNvSpPr txBox="1"/>
          <p:nvPr/>
        </p:nvSpPr>
        <p:spPr>
          <a:xfrm>
            <a:off x="2066580" y="1948161"/>
            <a:ext cx="19468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Routing Rules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D935FB-6C83-5C5F-922D-AA5A6C28B001}"/>
              </a:ext>
            </a:extLst>
          </p:cNvPr>
          <p:cNvSpPr txBox="1"/>
          <p:nvPr/>
        </p:nvSpPr>
        <p:spPr>
          <a:xfrm>
            <a:off x="25594" y="3825509"/>
            <a:ext cx="24039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Gen pkt instance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693C4-FF6C-B8E6-9C0A-090FD629C593}"/>
              </a:ext>
            </a:extLst>
          </p:cNvPr>
          <p:cNvSpPr txBox="1"/>
          <p:nvPr/>
        </p:nvSpPr>
        <p:spPr>
          <a:xfrm>
            <a:off x="177993" y="3977909"/>
            <a:ext cx="28592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Another pkt instance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D3B86-3C5B-FCB4-4EF1-4643FCB1647D}"/>
              </a:ext>
            </a:extLst>
          </p:cNvPr>
          <p:cNvSpPr txBox="1"/>
          <p:nvPr/>
        </p:nvSpPr>
        <p:spPr>
          <a:xfrm>
            <a:off x="9806349" y="482535"/>
            <a:ext cx="226925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100110001010101010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7296DA-DBE7-EECA-9B47-241344F40564}"/>
              </a:ext>
            </a:extLst>
          </p:cNvPr>
          <p:cNvSpPr txBox="1"/>
          <p:nvPr/>
        </p:nvSpPr>
        <p:spPr>
          <a:xfrm>
            <a:off x="9806349" y="475665"/>
            <a:ext cx="226925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011101101010101101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4A36F3-4F8E-7C41-0F47-FDE726B312FD}"/>
              </a:ext>
            </a:extLst>
          </p:cNvPr>
          <p:cNvSpPr txBox="1"/>
          <p:nvPr/>
        </p:nvSpPr>
        <p:spPr>
          <a:xfrm>
            <a:off x="1514769" y="4647523"/>
            <a:ext cx="592254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try was a success (avoided B).</a:t>
            </a:r>
          </a:p>
          <a:p>
            <a:pPr algn="ctr"/>
            <a:r>
              <a:rPr lang="en-US" dirty="0"/>
              <a:t>  Keep trying other headers (different input)</a:t>
            </a:r>
          </a:p>
          <a:p>
            <a:pPr algn="ctr"/>
            <a:r>
              <a:rPr lang="en-US" dirty="0"/>
              <a:t> until failure found   (or until exhaust all 2</a:t>
            </a:r>
            <a:r>
              <a:rPr lang="en-US" baseline="30000" dirty="0"/>
              <a:t>n</a:t>
            </a:r>
            <a:r>
              <a:rPr lang="en-US" dirty="0"/>
              <a:t> possibilities!)</a:t>
            </a:r>
          </a:p>
        </p:txBody>
      </p:sp>
    </p:spTree>
    <p:extLst>
      <p:ext uri="{BB962C8B-B14F-4D97-AF65-F5344CB8AC3E}">
        <p14:creationId xmlns:p14="http://schemas.microsoft.com/office/powerpoint/2010/main" val="9839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C 0.03112 -0.03981 0.06224 -0.07963 0.12852 -0.10254 C 0.19479 -0.12569 0.39779 -0.13819 0.39779 -0.13796 L 0.39779 -0.13819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C 0.03086 -0.04004 0.06224 -0.07986 0.12851 -0.10231 C 0.17292 -0.12361 0.23763 -0.12268 0.26641 -0.12824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C 0.03073 -0.04005 0.04818 -0.14792 0.11224 -0.21227 C 0.1763 -0.27663 0.38438 -0.38588 0.38438 -0.38565 C 0.38438 -0.38588 0.65495 -0.4882 0.65495 -0.48797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7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7162 0.217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3 0.21389 C -0.22566 0.23611 -0.22592 0.25833 -0.22657 0.28055 C -0.2267 0.28773 -0.22748 0.29467 -0.22787 0.30185 C -0.22839 0.31065 -0.22891 0.31944 -0.22917 0.32801 C -0.22982 0.34236 -0.22995 0.35671 -0.2306 0.37106 C -0.23086 0.37963 -0.23151 0.38842 -0.23191 0.39722 C -0.23269 0.4169 -0.23399 0.45926 -0.23451 0.47801 C -0.23412 0.50278 -0.23399 0.52731 -0.23321 0.55185 C -0.23308 0.55764 -0.23256 0.56319 -0.23191 0.56852 C -0.23125 0.57361 -0.23073 0.5787 -0.22917 0.58287 C -0.22826 0.58518 -0.22722 0.5875 -0.22657 0.59004 C -0.22592 0.59236 -0.22579 0.5949 -0.22513 0.59722 C -0.22448 0.59977 -0.22331 0.60185 -0.22253 0.6044 C -0.21784 0.61898 -0.2224 0.60926 -0.21576 0.62106 C -0.21537 0.62338 -0.21524 0.62592 -0.21446 0.62824 C -0.21381 0.63009 -0.21263 0.63125 -0.21185 0.63287 C -0.21081 0.63518 -0.21003 0.63773 -0.20912 0.64004 C -0.20691 0.65185 -0.20886 0.64352 -0.20378 0.65671 C -0.20196 0.66134 -0.20066 0.6669 -0.19844 0.67106 L -0.19037 0.68541 C -0.18946 0.6868 -0.18842 0.68819 -0.18763 0.69004 C -0.18594 0.6949 -0.18464 0.70023 -0.1823 0.7044 L -0.17422 0.71875 C -0.17331 0.72014 -0.17266 0.72222 -0.17162 0.72338 C -0.17019 0.725 -0.16875 0.72639 -0.16758 0.72824 C -0.16524 0.73194 -0.16355 0.73703 -0.16081 0.74004 C -0.15951 0.74166 -0.15808 0.74305 -0.15691 0.7449 C -0.15443 0.74861 -0.15274 0.7537 -0.15013 0.75671 C -0.1474 0.75995 -0.14441 0.76227 -0.14206 0.7662 C -0.13698 0.77546 -0.13972 0.77153 -0.13412 0.77824 C -0.13321 0.78055 -0.13256 0.78333 -0.13138 0.78541 C -0.12982 0.78819 -0.12683 0.79051 -0.12461 0.79236 " pathEditMode="relative" rAng="0" ptsTypes="AAAAAAAAAAAAAAAAAAAAAAAAAAAAAA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3073 -0.04005 0.04818 -0.14792 0.11224 -0.21227 C 0.1763 -0.27662 0.38438 -0.38588 0.38438 -0.38565 C 0.38438 -0.38588 0.65495 -0.4882 0.65495 -0.48797 " pathEditMode="relative" rAng="0" ptsTypes="AAAA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7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07 C 0.0082 0.07709 0.01836 0.15371 0.01679 0.25533 C 0.01523 0.35695 0.01171 0.51783 -0.01133 0.61019 C -0.03425 0.70278 -0.07761 0.75648 -0.12097 0.81042 " pathEditMode="relative" rAng="0" ptsTypes="AAAA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0" grpId="3" animBg="1"/>
      <p:bldP spid="32" grpId="0" animBg="1"/>
      <p:bldP spid="32" grpId="1" animBg="1"/>
      <p:bldP spid="34" grpId="0" animBg="1"/>
      <p:bldP spid="2" grpId="0" animBg="1"/>
      <p:bldP spid="2" grpId="1" animBg="1"/>
      <p:bldP spid="2" grpId="2" animBg="1"/>
      <p:bldP spid="29" grpId="0" animBg="1"/>
      <p:bldP spid="29" grpId="1" animBg="1"/>
      <p:bldP spid="29" grpId="2" animBg="1"/>
      <p:bldP spid="33" grpId="0" animBg="1"/>
      <p:bldP spid="33" grpId="1" animBg="1"/>
      <p:bldP spid="33" grpId="2" animBg="1"/>
      <p:bldP spid="41" grpId="0" animBg="1"/>
      <p:bldP spid="41" grpId="1" animBg="1"/>
      <p:bldP spid="41" grpId="2" animBg="1"/>
      <p:bldP spid="31" grpId="0" animBg="1"/>
      <p:bldP spid="31" grpId="1" animBg="1"/>
      <p:bldP spid="30" grpId="0" animBg="1"/>
      <p:bldP spid="30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0C262-093D-3CFC-735B-D1E822B17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7968-557A-CE2B-B1E1-59F1A47C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823"/>
            <a:ext cx="10515600" cy="4393140"/>
          </a:xfrm>
        </p:spPr>
        <p:txBody>
          <a:bodyPr/>
          <a:lstStyle/>
          <a:p>
            <a:r>
              <a:rPr lang="en-US" dirty="0"/>
              <a:t>Data Plane [HSA’12] (Avoids B?)</a:t>
            </a:r>
          </a:p>
          <a:p>
            <a:r>
              <a:rPr lang="en-US" dirty="0">
                <a:solidFill>
                  <a:srgbClr val="FF0000"/>
                </a:solidFill>
              </a:rPr>
              <a:t>Control Plane [Steffen’20] (Avoids B?)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7585BC-79C0-8A6F-B350-0797A1E05CFC}"/>
              </a:ext>
            </a:extLst>
          </p:cNvPr>
          <p:cNvGrpSpPr/>
          <p:nvPr/>
        </p:nvGrpSpPr>
        <p:grpSpPr>
          <a:xfrm>
            <a:off x="7742015" y="384073"/>
            <a:ext cx="3827707" cy="6234609"/>
            <a:chOff x="7742015" y="384073"/>
            <a:chExt cx="3827707" cy="6234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3F0891-7BA9-7755-3ED9-E7E4438C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7389" y="501167"/>
              <a:ext cx="1106561" cy="5267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B19F0B-92F0-267B-5834-09D207F51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2016" y="2129850"/>
              <a:ext cx="1106561" cy="5267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03C6B0-465F-BADC-A909-C754399A6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50" y="2129850"/>
              <a:ext cx="1106561" cy="5267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7A4E81-46F5-D5CC-7BD7-F7BA048B6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2015" y="4641699"/>
              <a:ext cx="1106561" cy="5267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EC1BA-D8CE-C632-4D46-A97B10BE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50" y="4641700"/>
              <a:ext cx="1106561" cy="526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45F552-AC69-F5CB-B389-777A52D4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1350" y="6085076"/>
              <a:ext cx="1106561" cy="52673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379313-AE53-8DD4-588A-7F37D0459EB3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8295297" y="1027906"/>
              <a:ext cx="1275373" cy="1101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27297C-0FC9-7468-F8CD-77957732AC7D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>
              <a:off x="9570670" y="1027906"/>
              <a:ext cx="1106561" cy="1101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CCBCDF-AB27-45C6-6CAD-85522D9A7CCC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8295296" y="2656589"/>
              <a:ext cx="1" cy="19851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AB55DF-3F46-0079-DC6D-341C062C5A72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10677231" y="2656589"/>
              <a:ext cx="0" cy="198511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30BC56-9C52-4748-E15A-DCAF5292DB8F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8295296" y="5168438"/>
              <a:ext cx="1139335" cy="9166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96FA15-D086-B8CC-9DAB-A0E527310DE7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9434631" y="5168439"/>
              <a:ext cx="1242600" cy="91663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E73BD0-9197-4E52-0B01-9D1E2A484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261" y="3405910"/>
              <a:ext cx="1106561" cy="5267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9D0F60-247E-7985-7363-D10D33F721AF}"/>
                </a:ext>
              </a:extLst>
            </p:cNvPr>
            <p:cNvCxnSpPr>
              <a:cxnSpLocks/>
              <a:stCxn id="5" idx="2"/>
              <a:endCxn id="16" idx="0"/>
            </p:cNvCxnSpPr>
            <p:nvPr/>
          </p:nvCxnSpPr>
          <p:spPr>
            <a:xfrm>
              <a:off x="8295297" y="2656589"/>
              <a:ext cx="1219245" cy="7493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5953EB-DF59-4A1C-CA1F-E8773EE3DB8B}"/>
                </a:ext>
              </a:extLst>
            </p:cNvPr>
            <p:cNvCxnSpPr>
              <a:cxnSpLocks/>
              <a:stCxn id="6" idx="2"/>
              <a:endCxn id="16" idx="0"/>
            </p:cNvCxnSpPr>
            <p:nvPr/>
          </p:nvCxnSpPr>
          <p:spPr>
            <a:xfrm flipH="1">
              <a:off x="9514542" y="2656589"/>
              <a:ext cx="1162689" cy="7493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53F2B4-B180-6C2B-D67E-FB9A698F16C7}"/>
                </a:ext>
              </a:extLst>
            </p:cNvPr>
            <p:cNvCxnSpPr>
              <a:cxnSpLocks/>
              <a:stCxn id="7" idx="0"/>
              <a:endCxn id="16" idx="2"/>
            </p:cNvCxnSpPr>
            <p:nvPr/>
          </p:nvCxnSpPr>
          <p:spPr>
            <a:xfrm flipV="1">
              <a:off x="8295296" y="3932649"/>
              <a:ext cx="1219246" cy="7090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45D6C3-1B7A-E7BA-F24F-5E8CE6D2D19A}"/>
                </a:ext>
              </a:extLst>
            </p:cNvPr>
            <p:cNvCxnSpPr>
              <a:cxnSpLocks/>
              <a:stCxn id="8" idx="0"/>
              <a:endCxn id="16" idx="2"/>
            </p:cNvCxnSpPr>
            <p:nvPr/>
          </p:nvCxnSpPr>
          <p:spPr>
            <a:xfrm flipH="1" flipV="1">
              <a:off x="9514542" y="3932649"/>
              <a:ext cx="1162689" cy="70905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C5AC72-9712-F079-BA66-A6D7FC2FEAD8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848576" y="4905069"/>
              <a:ext cx="1275374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401C86-3635-ED13-8F1E-895A0504BA95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8848577" y="2393220"/>
              <a:ext cx="12753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216D1A-0FFA-DB58-F48D-9C57C43041DD}"/>
                </a:ext>
              </a:extLst>
            </p:cNvPr>
            <p:cNvSpPr txBox="1"/>
            <p:nvPr/>
          </p:nvSpPr>
          <p:spPr>
            <a:xfrm>
              <a:off x="8437735" y="5910796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1D17A1-880F-1633-056D-D0153BD3E6A7}"/>
                </a:ext>
              </a:extLst>
            </p:cNvPr>
            <p:cNvSpPr txBox="1"/>
            <p:nvPr/>
          </p:nvSpPr>
          <p:spPr>
            <a:xfrm>
              <a:off x="8563757" y="384073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E65B91-DD4F-3871-1B5A-BFE7EACB4C6E}"/>
                </a:ext>
              </a:extLst>
            </p:cNvPr>
            <p:cNvSpPr txBox="1"/>
            <p:nvPr/>
          </p:nvSpPr>
          <p:spPr>
            <a:xfrm>
              <a:off x="11284903" y="4551125"/>
              <a:ext cx="284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pic>
        <p:nvPicPr>
          <p:cNvPr id="35" name="Content Placeholder 31">
            <a:extLst>
              <a:ext uri="{FF2B5EF4-FFF2-40B4-BE49-F238E27FC236}">
                <a16:creationId xmlns:a16="http://schemas.microsoft.com/office/drawing/2014/main" id="{F3A3DE9A-EE40-AD90-E3DE-F06B0276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4" y="2988129"/>
            <a:ext cx="6755782" cy="33417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90D9AD9-A5C6-8B2A-4E5C-13547D23AEC6}"/>
              </a:ext>
            </a:extLst>
          </p:cNvPr>
          <p:cNvSpPr/>
          <p:nvPr/>
        </p:nvSpPr>
        <p:spPr>
          <a:xfrm>
            <a:off x="2155371" y="3356923"/>
            <a:ext cx="1469572" cy="103546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5E9600-6DAA-B882-E27B-4DC06DCEB54A}"/>
              </a:ext>
            </a:extLst>
          </p:cNvPr>
          <p:cNvSpPr/>
          <p:nvPr/>
        </p:nvSpPr>
        <p:spPr>
          <a:xfrm>
            <a:off x="3922225" y="3504778"/>
            <a:ext cx="1678476" cy="6916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E87DAB-8D78-6335-CBDA-6777686991B6}"/>
              </a:ext>
            </a:extLst>
          </p:cNvPr>
          <p:cNvSpPr/>
          <p:nvPr/>
        </p:nvSpPr>
        <p:spPr>
          <a:xfrm>
            <a:off x="3905896" y="4734866"/>
            <a:ext cx="1678476" cy="6916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FCA6A6-B645-27E0-0FC6-F2001B5537E3}"/>
              </a:ext>
            </a:extLst>
          </p:cNvPr>
          <p:cNvSpPr/>
          <p:nvPr/>
        </p:nvSpPr>
        <p:spPr>
          <a:xfrm>
            <a:off x="121632" y="3706585"/>
            <a:ext cx="1546016" cy="93511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B411D-3458-C198-A9EB-F2AD880EDCAB}"/>
              </a:ext>
            </a:extLst>
          </p:cNvPr>
          <p:cNvSpPr txBox="1"/>
          <p:nvPr/>
        </p:nvSpPr>
        <p:spPr>
          <a:xfrm>
            <a:off x="6495268" y="3620479"/>
            <a:ext cx="1790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 – success!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4A67918-3172-3884-32DD-C23737545A03}"/>
              </a:ext>
            </a:extLst>
          </p:cNvPr>
          <p:cNvSpPr/>
          <p:nvPr/>
        </p:nvSpPr>
        <p:spPr>
          <a:xfrm flipH="1">
            <a:off x="9382779" y="1004368"/>
            <a:ext cx="1320018" cy="5168575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364566 w 1364566"/>
              <a:gd name="connsiteY0" fmla="*/ 0 h 5134708"/>
              <a:gd name="connsiteX1" fmla="*/ 70339 w 1364566"/>
              <a:gd name="connsiteY1" fmla="*/ 1181686 h 5134708"/>
              <a:gd name="connsiteX2" fmla="*/ 0 w 1364566"/>
              <a:gd name="connsiteY2" fmla="*/ 4192172 h 5134708"/>
              <a:gd name="connsiteX3" fmla="*/ 1237957 w 1364566"/>
              <a:gd name="connsiteY3" fmla="*/ 5134708 h 5134708"/>
              <a:gd name="connsiteX0" fmla="*/ 1446627 w 1446627"/>
              <a:gd name="connsiteY0" fmla="*/ 0 h 5134708"/>
              <a:gd name="connsiteX1" fmla="*/ 0 w 1446627"/>
              <a:gd name="connsiteY1" fmla="*/ 1317153 h 5134708"/>
              <a:gd name="connsiteX2" fmla="*/ 82061 w 1446627"/>
              <a:gd name="connsiteY2" fmla="*/ 4192172 h 5134708"/>
              <a:gd name="connsiteX3" fmla="*/ 1320018 w 1446627"/>
              <a:gd name="connsiteY3" fmla="*/ 5134708 h 5134708"/>
              <a:gd name="connsiteX0" fmla="*/ 1153264 w 1382255"/>
              <a:gd name="connsiteY0" fmla="*/ 0 h 5168575"/>
              <a:gd name="connsiteX1" fmla="*/ 62237 w 1382255"/>
              <a:gd name="connsiteY1" fmla="*/ 1351020 h 5168575"/>
              <a:gd name="connsiteX2" fmla="*/ 144298 w 1382255"/>
              <a:gd name="connsiteY2" fmla="*/ 4226039 h 5168575"/>
              <a:gd name="connsiteX3" fmla="*/ 1382255 w 1382255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1986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018" h="5168575">
                <a:moveTo>
                  <a:pt x="1091027" y="0"/>
                </a:moveTo>
                <a:lnTo>
                  <a:pt x="0" y="1198620"/>
                </a:lnTo>
                <a:lnTo>
                  <a:pt x="82061" y="4226039"/>
                </a:lnTo>
                <a:lnTo>
                  <a:pt x="1320018" y="5168575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CDB9E6-CA5D-1C28-4383-597F1E8F3C7F}"/>
              </a:ext>
            </a:extLst>
          </p:cNvPr>
          <p:cNvGrpSpPr/>
          <p:nvPr/>
        </p:nvGrpSpPr>
        <p:grpSpPr>
          <a:xfrm>
            <a:off x="8637632" y="1253608"/>
            <a:ext cx="1514311" cy="2158944"/>
            <a:chOff x="8637632" y="1253608"/>
            <a:chExt cx="1514311" cy="21589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1A687B-D8C8-F30E-86E4-BAED6075709C}"/>
                </a:ext>
              </a:extLst>
            </p:cNvPr>
            <p:cNvGrpSpPr/>
            <p:nvPr/>
          </p:nvGrpSpPr>
          <p:grpSpPr>
            <a:xfrm>
              <a:off x="8637632" y="1253608"/>
              <a:ext cx="923894" cy="1524996"/>
              <a:chOff x="8637632" y="1253608"/>
              <a:chExt cx="923894" cy="152499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9C765E-2605-1C9B-9770-CFDD6BB64133}"/>
                  </a:ext>
                </a:extLst>
              </p:cNvPr>
              <p:cNvSpPr txBox="1"/>
              <p:nvPr/>
            </p:nvSpPr>
            <p:spPr>
              <a:xfrm>
                <a:off x="8637632" y="1253608"/>
                <a:ext cx="2813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X</a:t>
                </a:r>
                <a:endParaRPr 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362DAB-87D2-1CF7-DF22-6E6954123C15}"/>
                  </a:ext>
                </a:extLst>
              </p:cNvPr>
              <p:cNvSpPr txBox="1"/>
              <p:nvPr/>
            </p:nvSpPr>
            <p:spPr>
              <a:xfrm>
                <a:off x="9280172" y="2009163"/>
                <a:ext cx="2813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X</a:t>
                </a:r>
                <a:endParaRPr lang="en-US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A2F6F0-7D89-9C29-F941-604BBB177770}"/>
                </a:ext>
              </a:extLst>
            </p:cNvPr>
            <p:cNvSpPr txBox="1"/>
            <p:nvPr/>
          </p:nvSpPr>
          <p:spPr>
            <a:xfrm>
              <a:off x="9870589" y="2643111"/>
              <a:ext cx="281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5B57D1-462F-4713-AECC-B340C5C2DF4D}"/>
              </a:ext>
            </a:extLst>
          </p:cNvPr>
          <p:cNvGrpSpPr/>
          <p:nvPr/>
        </p:nvGrpSpPr>
        <p:grpSpPr>
          <a:xfrm>
            <a:off x="9870589" y="1192708"/>
            <a:ext cx="326019" cy="3485844"/>
            <a:chOff x="11532505" y="1579484"/>
            <a:chExt cx="326019" cy="348584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5E0004-9812-E306-A958-F0618D4806C1}"/>
                </a:ext>
              </a:extLst>
            </p:cNvPr>
            <p:cNvSpPr txBox="1"/>
            <p:nvPr/>
          </p:nvSpPr>
          <p:spPr>
            <a:xfrm>
              <a:off x="11577170" y="1579484"/>
              <a:ext cx="281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076D80-891A-1872-A3A4-5E0193048136}"/>
                </a:ext>
              </a:extLst>
            </p:cNvPr>
            <p:cNvSpPr txBox="1"/>
            <p:nvPr/>
          </p:nvSpPr>
          <p:spPr>
            <a:xfrm>
              <a:off x="11532505" y="4295887"/>
              <a:ext cx="281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20240818-1DDA-D95F-0BF4-2D1D37F5266F}"/>
              </a:ext>
            </a:extLst>
          </p:cNvPr>
          <p:cNvSpPr/>
          <p:nvPr/>
        </p:nvSpPr>
        <p:spPr>
          <a:xfrm>
            <a:off x="8243669" y="998806"/>
            <a:ext cx="1336430" cy="5134708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430" h="5134708">
                <a:moveTo>
                  <a:pt x="1336430" y="0"/>
                </a:moveTo>
                <a:lnTo>
                  <a:pt x="42203" y="1181686"/>
                </a:lnTo>
                <a:lnTo>
                  <a:pt x="0" y="4107766"/>
                </a:lnTo>
                <a:lnTo>
                  <a:pt x="1209821" y="5134708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E230CA7-9B07-AE2E-3EB3-0756EE95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Unstructured Ctrl Plane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ABEF58-4EDA-E6B4-B122-589D11DCFE6F}"/>
              </a:ext>
            </a:extLst>
          </p:cNvPr>
          <p:cNvSpPr txBox="1"/>
          <p:nvPr/>
        </p:nvSpPr>
        <p:spPr>
          <a:xfrm>
            <a:off x="198076" y="4016826"/>
            <a:ext cx="146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(link outage instance)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8A87B-E67F-A4E7-AD0A-83B65F11D18C}"/>
              </a:ext>
            </a:extLst>
          </p:cNvPr>
          <p:cNvSpPr txBox="1"/>
          <p:nvPr/>
        </p:nvSpPr>
        <p:spPr>
          <a:xfrm>
            <a:off x="1995108" y="1938188"/>
            <a:ext cx="24039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Routers and links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7454AA-1187-8885-C821-ED674E241D25}"/>
              </a:ext>
            </a:extLst>
          </p:cNvPr>
          <p:cNvSpPr txBox="1"/>
          <p:nvPr/>
        </p:nvSpPr>
        <p:spPr>
          <a:xfrm>
            <a:off x="198023" y="3198167"/>
            <a:ext cx="28592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Link outage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6005C-0204-A2F8-6F1A-0204EAEB248A}"/>
              </a:ext>
            </a:extLst>
          </p:cNvPr>
          <p:cNvSpPr txBox="1"/>
          <p:nvPr/>
        </p:nvSpPr>
        <p:spPr>
          <a:xfrm>
            <a:off x="71746" y="3221543"/>
            <a:ext cx="32410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Another Link outage set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21B84-3D21-DA65-F103-9CD2FC48A5FE}"/>
              </a:ext>
            </a:extLst>
          </p:cNvPr>
          <p:cNvSpPr txBox="1"/>
          <p:nvPr/>
        </p:nvSpPr>
        <p:spPr>
          <a:xfrm>
            <a:off x="961489" y="4647523"/>
            <a:ext cx="6475821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try was a success (avoided B).</a:t>
            </a:r>
          </a:p>
          <a:p>
            <a:pPr algn="ctr"/>
            <a:r>
              <a:rPr lang="en-US" dirty="0"/>
              <a:t>  Keep trying other link outage instances (different input)</a:t>
            </a:r>
          </a:p>
          <a:p>
            <a:pPr algn="ctr"/>
            <a:r>
              <a:rPr lang="en-US" dirty="0"/>
              <a:t> until failure found   (or until ∑P(considered instances) &gt; 99.99%)</a:t>
            </a:r>
          </a:p>
          <a:p>
            <a:pPr algn="ctr"/>
            <a:r>
              <a:rPr lang="en-US" dirty="0"/>
              <a:t>O(2</a:t>
            </a:r>
            <a:r>
              <a:rPr lang="en-US" baseline="30000" dirty="0"/>
              <a:t>k</a:t>
            </a:r>
            <a:r>
              <a:rPr lang="en-US" dirty="0"/>
              <a:t>) instances to consider (for fairly large k)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548AF6-A4B2-33D1-5657-2F5E63B51B59}"/>
              </a:ext>
            </a:extLst>
          </p:cNvPr>
          <p:cNvSpPr txBox="1"/>
          <p:nvPr/>
        </p:nvSpPr>
        <p:spPr>
          <a:xfrm>
            <a:off x="6558486" y="3588655"/>
            <a:ext cx="1461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– fail!</a:t>
            </a:r>
          </a:p>
        </p:txBody>
      </p:sp>
    </p:spTree>
    <p:extLst>
      <p:ext uri="{BB962C8B-B14F-4D97-AF65-F5344CB8AC3E}">
        <p14:creationId xmlns:p14="http://schemas.microsoft.com/office/powerpoint/2010/main" val="8021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C 0.03112 -0.03981 0.06224 -0.07963 0.12852 -0.10254 C 0.19479 -0.12569 0.39779 -0.13819 0.39779 -0.13796 L 0.39779 -0.13819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C 0.03047 -0.04051 0.04909 -0.15926 0.11198 -0.21227 C 0.175 -0.26551 0.37748 -0.31921 0.37748 -0.31898 C 0.37748 -0.31921 0.53842 -0.35718 0.53842 -0.35694 " pathEditMode="relative" rAng="0" ptsTypes="AAAA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-178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C 0.03047 -0.04051 0.04909 -0.15926 0.11198 -0.21227 C 0.175 -0.26551 0.37748 -0.31921 0.37748 -0.31898 C 0.37748 -0.31921 0.53841 -0.35718 0.53841 -0.35694 " pathEditMode="relative" rAng="0" ptsTypes="AAAA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-1787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0" grpId="3" animBg="1"/>
      <p:bldP spid="32" grpId="0" animBg="1"/>
      <p:bldP spid="32" grpId="1" animBg="1"/>
      <p:bldP spid="42" grpId="0" animBg="1"/>
      <p:bldP spid="51" grpId="0" animBg="1"/>
      <p:bldP spid="51" grpId="1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B4DC-8226-482A-D822-5132BE12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/ Cons of Unstructured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24F4-21DC-0763-C9F0-1DC9A442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</a:t>
            </a:r>
            <a:r>
              <a:rPr lang="en-US" dirty="0"/>
              <a:t>: Can quickly verify for each input (instance), e.g.,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Plane: </a:t>
            </a:r>
            <a:r>
              <a:rPr lang="en-US" dirty="0"/>
              <a:t>does a </a:t>
            </a:r>
            <a:r>
              <a:rPr lang="en-US" b="1" dirty="0"/>
              <a:t>specific packet header </a:t>
            </a:r>
            <a:r>
              <a:rPr lang="en-US" dirty="0"/>
              <a:t>violate property?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Ctrl Plane: </a:t>
            </a:r>
            <a:r>
              <a:rPr lang="en-US" dirty="0"/>
              <a:t>does a </a:t>
            </a:r>
            <a:r>
              <a:rPr lang="en-US" b="1" dirty="0"/>
              <a:t>specific combination of link outages </a:t>
            </a:r>
            <a:r>
              <a:rPr lang="en-US" dirty="0"/>
              <a:t>violate property?</a:t>
            </a:r>
          </a:p>
          <a:p>
            <a:r>
              <a:rPr lang="en-US" dirty="0">
                <a:solidFill>
                  <a:srgbClr val="FF0000"/>
                </a:solidFill>
              </a:rPr>
              <a:t>Con</a:t>
            </a:r>
            <a:r>
              <a:rPr lang="en-US" dirty="0"/>
              <a:t>: Potentially exponentially many instances to check, e.g.,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Plane:</a:t>
            </a:r>
            <a:r>
              <a:rPr lang="en-US" dirty="0"/>
              <a:t> n-bit header: 2</a:t>
            </a:r>
            <a:r>
              <a:rPr lang="en-US" baseline="30000" dirty="0"/>
              <a:t>n</a:t>
            </a:r>
            <a:r>
              <a:rPr lang="en-US" dirty="0"/>
              <a:t> instances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Ctrl Plane: </a:t>
            </a:r>
            <a:r>
              <a:rPr lang="en-US" dirty="0"/>
              <a:t>Subset of n links failing: O(2</a:t>
            </a:r>
            <a:r>
              <a:rPr lang="en-US" baseline="30000" dirty="0"/>
              <a:t>n</a:t>
            </a:r>
            <a:r>
              <a:rPr lang="en-US" dirty="0"/>
              <a:t>) failure configurations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Q: How to make scale?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A: Prior art: use “structured” approaches on classical (non-quantum) computers</a:t>
            </a:r>
          </a:p>
        </p:txBody>
      </p:sp>
    </p:spTree>
    <p:extLst>
      <p:ext uri="{BB962C8B-B14F-4D97-AF65-F5344CB8AC3E}">
        <p14:creationId xmlns:p14="http://schemas.microsoft.com/office/powerpoint/2010/main" val="135824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0F954-49B0-6E4B-CFE4-4EB95C29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1B4C-4C47-56F4-7BB7-AFE973F8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6B0A-FD29-F07E-962E-E1E127ECB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network verification (NWV)?</a:t>
            </a:r>
          </a:p>
          <a:p>
            <a:r>
              <a:rPr lang="en-US" dirty="0">
                <a:solidFill>
                  <a:srgbClr val="FF0000"/>
                </a:solidFill>
              </a:rPr>
              <a:t>Solving NWV via…</a:t>
            </a:r>
          </a:p>
          <a:p>
            <a:pPr lvl="1"/>
            <a:r>
              <a:rPr lang="en-US" dirty="0"/>
              <a:t>(Deterministic) Turing Machine Verifier (unstructured)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Classical Computation using “structure” [Kaezmain’12, Steffen’20]</a:t>
            </a:r>
          </a:p>
          <a:p>
            <a:pPr lvl="1"/>
            <a:r>
              <a:rPr lang="en-US" dirty="0"/>
              <a:t>Non-Deterministic Turing Machine Verifier (unstructured)</a:t>
            </a:r>
          </a:p>
          <a:p>
            <a:pPr lvl="1"/>
            <a:r>
              <a:rPr lang="en-US" dirty="0"/>
              <a:t>Quantum Computing via Grover’s Algorithm (unstructured)</a:t>
            </a:r>
          </a:p>
          <a:p>
            <a:r>
              <a:rPr lang="en-US" dirty="0"/>
              <a:t>Is Quantum worth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6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9C68F-2656-2188-3962-3AC7CEC4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3491D3-ABA5-3F8D-6117-83FBC23F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5818" cy="1325563"/>
          </a:xfrm>
        </p:spPr>
        <p:txBody>
          <a:bodyPr/>
          <a:lstStyle/>
          <a:p>
            <a:r>
              <a:rPr lang="en-US" dirty="0"/>
              <a:t>Structured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30024-48CA-2AA0-B554-6624588A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9" y="501167"/>
            <a:ext cx="1106561" cy="52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DA6B6-BEE6-0AB9-AFBF-EE4C73A2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6" y="2129850"/>
            <a:ext cx="1106561" cy="52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8B86B-F875-97F4-7AEC-F3ED755B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2129850"/>
            <a:ext cx="1106561" cy="52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53AD-E825-C088-CFC6-01DF81A9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5" y="4641699"/>
            <a:ext cx="1106561" cy="52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A83FB-D33D-9623-52BC-89A2E5B4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4641700"/>
            <a:ext cx="1106561" cy="52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B3D1A-63CE-2541-CFF6-E4269117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0" y="6085076"/>
            <a:ext cx="1106561" cy="5267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C6E74D-6C4E-9000-AC65-81D383ED7CF8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295297" y="1027906"/>
            <a:ext cx="1275373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E7B0B-64E4-AB47-3253-030E70C752F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9570670" y="1027906"/>
            <a:ext cx="1106561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9835B4-7A31-1CD1-5657-B3FAADD9C9AB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8295296" y="2656589"/>
            <a:ext cx="1" cy="19851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78E59E-A370-E137-EC0D-53A665F9CA3A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677231" y="2656589"/>
            <a:ext cx="0" cy="19851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032BD4-D148-7A57-CA07-39887CF2D04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295296" y="5168438"/>
            <a:ext cx="1139335" cy="9166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42A97F-5CD4-2242-5C60-ABFDE52DFC9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434631" y="5168439"/>
            <a:ext cx="1242600" cy="9166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099FC5C-3B9B-8BA6-6B6E-7EC0F454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61" y="3405910"/>
            <a:ext cx="1106561" cy="5267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E8E28F-616B-8A62-D96F-F04809CA6E00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>
            <a:off x="8295297" y="2656589"/>
            <a:ext cx="1219245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73AC25-6EBD-FDCD-9BBC-AFEA896C497A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9514542" y="2656589"/>
            <a:ext cx="1162689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4E1FB7-F0A5-7528-D925-D4A90915EB79}"/>
              </a:ext>
            </a:extLst>
          </p:cNvPr>
          <p:cNvCxnSpPr>
            <a:cxnSpLocks/>
            <a:stCxn id="8" idx="0"/>
            <a:endCxn id="29" idx="2"/>
          </p:cNvCxnSpPr>
          <p:nvPr/>
        </p:nvCxnSpPr>
        <p:spPr>
          <a:xfrm flipV="1">
            <a:off x="8295296" y="3932649"/>
            <a:ext cx="1219246" cy="70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D243897-BBF9-648C-F0E9-07B33A57AB41}"/>
              </a:ext>
            </a:extLst>
          </p:cNvPr>
          <p:cNvCxnSpPr>
            <a:cxnSpLocks/>
            <a:stCxn id="9" idx="0"/>
            <a:endCxn id="29" idx="2"/>
          </p:cNvCxnSpPr>
          <p:nvPr/>
        </p:nvCxnSpPr>
        <p:spPr>
          <a:xfrm flipH="1" flipV="1">
            <a:off x="9514542" y="3932649"/>
            <a:ext cx="1162689" cy="7090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39A7FD-411B-D474-1366-CFDF15FDD45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848576" y="4905069"/>
            <a:ext cx="127537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3F100C-8AA9-B56D-6061-B1C90ADA27BA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8848577" y="2393220"/>
            <a:ext cx="12753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89EAD41-153A-810F-39DB-016EB67959A7}"/>
              </a:ext>
            </a:extLst>
          </p:cNvPr>
          <p:cNvSpPr txBox="1"/>
          <p:nvPr/>
        </p:nvSpPr>
        <p:spPr>
          <a:xfrm>
            <a:off x="8437735" y="5910796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4F1129-BD24-6AB8-9BC4-794A48A77A44}"/>
              </a:ext>
            </a:extLst>
          </p:cNvPr>
          <p:cNvSpPr txBox="1"/>
          <p:nvPr/>
        </p:nvSpPr>
        <p:spPr>
          <a:xfrm>
            <a:off x="8563757" y="384073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DDE542-BF74-81AB-D2FF-6B208E10C7B2}"/>
              </a:ext>
            </a:extLst>
          </p:cNvPr>
          <p:cNvSpPr txBox="1"/>
          <p:nvPr/>
        </p:nvSpPr>
        <p:spPr>
          <a:xfrm>
            <a:off x="11284903" y="4551125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5E478-FBDB-C235-0E21-8889A0E2FD58}"/>
              </a:ext>
            </a:extLst>
          </p:cNvPr>
          <p:cNvSpPr txBox="1"/>
          <p:nvPr/>
        </p:nvSpPr>
        <p:spPr>
          <a:xfrm>
            <a:off x="9992639" y="1012586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01*</a:t>
            </a:r>
          </a:p>
          <a:p>
            <a:r>
              <a:rPr lang="en-US" sz="1400" dirty="0"/>
              <a:t>1001*</a:t>
            </a:r>
          </a:p>
          <a:p>
            <a:r>
              <a:rPr lang="en-US" sz="1400" dirty="0"/>
              <a:t>1??1011* → 1??0011*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E4E18-BF96-7119-7050-B1D1C6F78734}"/>
              </a:ext>
            </a:extLst>
          </p:cNvPr>
          <p:cNvSpPr txBox="1"/>
          <p:nvPr/>
        </p:nvSpPr>
        <p:spPr>
          <a:xfrm>
            <a:off x="7489398" y="1077152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</a:p>
          <a:p>
            <a:r>
              <a:rPr lang="en-US" sz="1400" dirty="0"/>
              <a:t>0101??1* → 0101??0* </a:t>
            </a:r>
          </a:p>
          <a:p>
            <a:r>
              <a:rPr lang="en-US" sz="1400" dirty="0"/>
              <a:t>0??1011* → 1??0011*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E9594-FF89-87CF-7407-64FB00F0CDE7}"/>
              </a:ext>
            </a:extLst>
          </p:cNvPr>
          <p:cNvSpPr txBox="1"/>
          <p:nvPr/>
        </p:nvSpPr>
        <p:spPr>
          <a:xfrm>
            <a:off x="1482482" y="5985265"/>
            <a:ext cx="66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[HSA’12]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Kazemian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Varghese, McKeown, </a:t>
            </a:r>
            <a:r>
              <a:rPr lang="en-US" sz="1400" i="1" dirty="0">
                <a:solidFill>
                  <a:srgbClr val="000000"/>
                </a:solidFill>
                <a:effectLst/>
                <a:latin typeface="Helvetica" pitchFamily="2" charset="0"/>
              </a:rPr>
              <a:t>Header space analysis: Static checking for networks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. NSDI 12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2B58C044-4B11-AF3A-99B2-3FCA86DE61DA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492963" cy="478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Data Plane Example: header forwarding rules [Kazemain’12]</a:t>
            </a:r>
          </a:p>
          <a:p>
            <a:pPr lvl="2"/>
            <a:r>
              <a:rPr lang="en-US" dirty="0"/>
              <a:t>Consider “blocks” of headers that break down and recombine as routed</a:t>
            </a:r>
          </a:p>
          <a:p>
            <a:pPr lvl="2"/>
            <a:r>
              <a:rPr lang="en-US" dirty="0"/>
              <a:t>Approach works well as long as routing rules “not too fancy”</a:t>
            </a:r>
          </a:p>
          <a:p>
            <a:pPr lvl="3"/>
            <a:r>
              <a:rPr lang="en-US" dirty="0"/>
              <a:t>Routers in middle of the network are “passive”</a:t>
            </a:r>
          </a:p>
          <a:p>
            <a:pPr lvl="3"/>
            <a:r>
              <a:rPr lang="en-US" dirty="0"/>
              <a:t>Avoid additive properties (e.g., delay)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CF26A-D5EE-B8A6-B31F-253109D4264F}"/>
              </a:ext>
            </a:extLst>
          </p:cNvPr>
          <p:cNvSpPr/>
          <p:nvPr/>
        </p:nvSpPr>
        <p:spPr>
          <a:xfrm>
            <a:off x="8563757" y="140677"/>
            <a:ext cx="2537997" cy="7268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 of all headers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B6B8-41CD-7F4C-FC44-DC01D90BAB43}"/>
              </a:ext>
            </a:extLst>
          </p:cNvPr>
          <p:cNvSpPr/>
          <p:nvPr/>
        </p:nvSpPr>
        <p:spPr>
          <a:xfrm>
            <a:off x="8563757" y="140677"/>
            <a:ext cx="1006913" cy="360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BC5956-EB41-78F3-4F31-E16BB9BC46E4}"/>
              </a:ext>
            </a:extLst>
          </p:cNvPr>
          <p:cNvSpPr/>
          <p:nvPr/>
        </p:nvSpPr>
        <p:spPr>
          <a:xfrm>
            <a:off x="9570669" y="140676"/>
            <a:ext cx="1006913" cy="713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F0400-D8AF-0B9F-354E-1BCD0A29C92C}"/>
              </a:ext>
            </a:extLst>
          </p:cNvPr>
          <p:cNvSpPr/>
          <p:nvPr/>
        </p:nvSpPr>
        <p:spPr>
          <a:xfrm>
            <a:off x="10568517" y="157167"/>
            <a:ext cx="515107" cy="713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18FEC-6A57-2A01-F44E-57F59D32E568}"/>
              </a:ext>
            </a:extLst>
          </p:cNvPr>
          <p:cNvSpPr/>
          <p:nvPr/>
        </p:nvSpPr>
        <p:spPr>
          <a:xfrm>
            <a:off x="8567937" y="503098"/>
            <a:ext cx="993668" cy="3585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E134EE-5866-00A9-0BB0-010839E13CF9}"/>
              </a:ext>
            </a:extLst>
          </p:cNvPr>
          <p:cNvSpPr/>
          <p:nvPr/>
        </p:nvSpPr>
        <p:spPr>
          <a:xfrm>
            <a:off x="10577582" y="2118537"/>
            <a:ext cx="515107" cy="360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3FDF2-12F5-46FD-26F8-09C3610B930B}"/>
              </a:ext>
            </a:extLst>
          </p:cNvPr>
          <p:cNvSpPr/>
          <p:nvPr/>
        </p:nvSpPr>
        <p:spPr>
          <a:xfrm>
            <a:off x="10586646" y="2486479"/>
            <a:ext cx="515107" cy="360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460F8F-9A61-895D-49DA-35E57C018FD6}"/>
              </a:ext>
            </a:extLst>
          </p:cNvPr>
          <p:cNvSpPr/>
          <p:nvPr/>
        </p:nvSpPr>
        <p:spPr>
          <a:xfrm>
            <a:off x="9855489" y="2277989"/>
            <a:ext cx="645499" cy="3565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F594C5-AD2E-A46A-9A0C-C8DD2CA10DDD}"/>
              </a:ext>
            </a:extLst>
          </p:cNvPr>
          <p:cNvSpPr/>
          <p:nvPr/>
        </p:nvSpPr>
        <p:spPr>
          <a:xfrm>
            <a:off x="10500989" y="2280466"/>
            <a:ext cx="326896" cy="360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00A8A8-B8BD-8119-19EA-8933B1AED0B2}"/>
              </a:ext>
            </a:extLst>
          </p:cNvPr>
          <p:cNvSpPr/>
          <p:nvPr/>
        </p:nvSpPr>
        <p:spPr>
          <a:xfrm>
            <a:off x="8087348" y="2261525"/>
            <a:ext cx="1012401" cy="367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E80798-BB5B-67F0-FA48-1E4A7FC021F1}"/>
              </a:ext>
            </a:extLst>
          </p:cNvPr>
          <p:cNvSpPr/>
          <p:nvPr/>
        </p:nvSpPr>
        <p:spPr>
          <a:xfrm>
            <a:off x="8077572" y="2626336"/>
            <a:ext cx="1012401" cy="367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D46BA-F57F-31F4-8046-9E29C632E47D}"/>
              </a:ext>
            </a:extLst>
          </p:cNvPr>
          <p:cNvSpPr txBox="1"/>
          <p:nvPr/>
        </p:nvSpPr>
        <p:spPr>
          <a:xfrm>
            <a:off x="838199" y="4616298"/>
            <a:ext cx="6767773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Structured Approaches work well for some properties and some protocol configurations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Easily overwhelmed for some property/configuration combos</a:t>
            </a:r>
          </a:p>
        </p:txBody>
      </p:sp>
    </p:spTree>
    <p:extLst>
      <p:ext uri="{BB962C8B-B14F-4D97-AF65-F5344CB8AC3E}">
        <p14:creationId xmlns:p14="http://schemas.microsoft.com/office/powerpoint/2010/main" val="34876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26 0.27454 " pathEditMode="relative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344 0.31412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10456 0.317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158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6.25E-7 0.293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289 0.32824 " pathEditMode="relative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75 0.164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24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555 0 " pathEditMode="relative" ptsTypes="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5547 0.182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91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27453 L -0.06524 0.6064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6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862 0.31042 " pathEditMode="relative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53 0.1419 " pathEditMode="relative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CFB1-0459-8D26-9F92-B30ACF47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B652-BC2A-EE0B-5F07-1BD25BEF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EF81-CF87-C828-324C-4ACEF96A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network verification (NWV)?</a:t>
            </a:r>
          </a:p>
          <a:p>
            <a:r>
              <a:rPr lang="en-US" dirty="0">
                <a:solidFill>
                  <a:srgbClr val="FF0000"/>
                </a:solidFill>
              </a:rPr>
              <a:t>Solving NWV via…</a:t>
            </a:r>
          </a:p>
          <a:p>
            <a:pPr lvl="1"/>
            <a:r>
              <a:rPr lang="en-US" dirty="0"/>
              <a:t>(Deterministic) Turing Machine Verifier (unstructured)</a:t>
            </a:r>
          </a:p>
          <a:p>
            <a:pPr lvl="1"/>
            <a:r>
              <a:rPr lang="en-US" dirty="0"/>
              <a:t>Classical Computation using “structure” [Kaezmain’12, Steffen’20]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Non-Deterministic Turing Machine Verifier (unstructured)</a:t>
            </a:r>
          </a:p>
          <a:p>
            <a:pPr lvl="1"/>
            <a:r>
              <a:rPr lang="en-US" dirty="0"/>
              <a:t>Quantum Computing via Grover’s Algorithm (unstructured)</a:t>
            </a:r>
          </a:p>
          <a:p>
            <a:r>
              <a:rPr lang="en-US" dirty="0"/>
              <a:t>Is Quantum worth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6E9C-C860-0A02-310D-2CE25E65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8946-B1C0-7019-E45E-77EF0C54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Unstructured NW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4F9B1-CA20-BCFC-1360-15E2A7C7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>
                        <a14:foregroundMark x1="17667" y1="1944" x2="21444" y2="67500"/>
                        <a14:foregroundMark x1="25630" y1="56133" x2="27889" y2="50000"/>
                        <a14:foregroundMark x1="21444" y1="67500" x2="24544" y2="59082"/>
                        <a14:foregroundMark x1="27889" y1="50000" x2="29556" y2="26667"/>
                        <a14:foregroundMark x1="35615" y1="44740" x2="35889" y2="45556"/>
                        <a14:foregroundMark x1="32422" y1="35217" x2="32615" y2="35793"/>
                        <a14:foregroundMark x1="31513" y1="32505" x2="32230" y2="34643"/>
                        <a14:foregroundMark x1="35889" y1="45556" x2="36265" y2="63660"/>
                        <a14:foregroundMark x1="38914" y1="57402" x2="46778" y2="28333"/>
                        <a14:foregroundMark x1="37996" y1="60795" x2="38583" y2="58627"/>
                        <a14:foregroundMark x1="46778" y1="28333" x2="53111" y2="46111"/>
                        <a14:foregroundMark x1="34556" y1="24722" x2="35333" y2="21944"/>
                        <a14:foregroundMark x1="34556" y1="12778" x2="32667" y2="10833"/>
                        <a14:foregroundMark x1="22222" y1="81667" x2="22222" y2="84722"/>
                        <a14:foregroundMark x1="35111" y1="71111" x2="38000" y2="75278"/>
                        <a14:foregroundMark x1="23000" y1="71111" x2="21333" y2="69167"/>
                        <a14:foregroundMark x1="36556" y1="63611" x2="37667" y2="64722"/>
                        <a14:foregroundMark x1="39333" y1="67778" x2="41222" y2="66944"/>
                        <a14:foregroundMark x1="34889" y1="69722" x2="36222" y2="68611"/>
                        <a14:foregroundMark x1="35111" y1="70556" x2="34778" y2="66944"/>
                        <a14:foregroundMark x1="34778" y1="69722" x2="34556" y2="66389"/>
                        <a14:foregroundMark x1="25556" y1="71944" x2="26111" y2="63611"/>
                        <a14:backgroundMark x1="45778" y1="51389" x2="46333" y2="37500"/>
                        <a14:backgroundMark x1="31556" y1="23333" x2="31444" y2="32500"/>
                        <a14:backgroundMark x1="38423" y1="60646" x2="38778" y2="57222"/>
                        <a14:backgroundMark x1="38000" y1="64722" x2="38149" y2="63286"/>
                        <a14:backgroundMark x1="23333" y1="69167" x2="24222" y2="61389"/>
                        <a14:backgroundMark x1="23556" y1="64722" x2="24222" y2="57778"/>
                        <a14:backgroundMark x1="23000" y1="66111" x2="25000" y2="60000"/>
                        <a14:backgroundMark x1="18333" y1="68333" x2="10222" y2="67778"/>
                        <a14:backgroundMark x1="35715" y1="66111" x2="35444" y2="66111"/>
                        <a14:backgroundMark x1="31556" y1="42500" x2="32333" y2="33889"/>
                        <a14:backgroundMark x1="31444" y1="42500" x2="32556" y2="34167"/>
                        <a14:backgroundMark x1="30556" y1="41944" x2="33778" y2="41667"/>
                        <a14:backgroundMark x1="30333" y1="39444" x2="38000" y2="4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576" y="3242442"/>
            <a:ext cx="571500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F34DE-F42A-9B12-E22D-385079B54EF0}"/>
              </a:ext>
            </a:extLst>
          </p:cNvPr>
          <p:cNvSpPr txBox="1"/>
          <p:nvPr/>
        </p:nvSpPr>
        <p:spPr>
          <a:xfrm>
            <a:off x="3172894" y="1642906"/>
            <a:ext cx="655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Nondeterministic Turing Machine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3A20A8-DCC1-0B7F-5681-67AE7C101128}"/>
              </a:ext>
            </a:extLst>
          </p:cNvPr>
          <p:cNvGrpSpPr/>
          <p:nvPr/>
        </p:nvGrpSpPr>
        <p:grpSpPr>
          <a:xfrm>
            <a:off x="1704712" y="3613735"/>
            <a:ext cx="2163583" cy="932392"/>
            <a:chOff x="3768278" y="4237614"/>
            <a:chExt cx="2163583" cy="932392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D562188F-F98B-D4DB-A434-0B81A107133B}"/>
                </a:ext>
              </a:extLst>
            </p:cNvPr>
            <p:cNvSpPr/>
            <p:nvPr/>
          </p:nvSpPr>
          <p:spPr>
            <a:xfrm rot="348997">
              <a:off x="3810423" y="4444880"/>
              <a:ext cx="2121438" cy="3693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2963667-0BA4-BC49-3676-EC3C94F9F32D}"/>
                </a:ext>
              </a:extLst>
            </p:cNvPr>
            <p:cNvSpPr/>
            <p:nvPr/>
          </p:nvSpPr>
          <p:spPr>
            <a:xfrm rot="1588250">
              <a:off x="3768278" y="4800675"/>
              <a:ext cx="2121438" cy="3693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468C1E1-295B-5313-53EE-BA0350DF4CB9}"/>
                </a:ext>
              </a:extLst>
            </p:cNvPr>
            <p:cNvSpPr/>
            <p:nvPr/>
          </p:nvSpPr>
          <p:spPr>
            <a:xfrm rot="21217689">
              <a:off x="3782857" y="4237614"/>
              <a:ext cx="2121438" cy="3693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C70EAF-DE9C-F483-03B9-32B2FE151407}"/>
              </a:ext>
            </a:extLst>
          </p:cNvPr>
          <p:cNvGrpSpPr/>
          <p:nvPr/>
        </p:nvGrpSpPr>
        <p:grpSpPr>
          <a:xfrm>
            <a:off x="3751773" y="3380168"/>
            <a:ext cx="1360873" cy="1868716"/>
            <a:chOff x="2243564" y="3411293"/>
            <a:chExt cx="1360873" cy="1868716"/>
          </a:xfrm>
          <a:solidFill>
            <a:schemeClr val="bg1">
              <a:alpha val="71815"/>
            </a:scheme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C82850-D58A-0606-BD57-F7D04A483B6B}"/>
                </a:ext>
              </a:extLst>
            </p:cNvPr>
            <p:cNvSpPr txBox="1"/>
            <p:nvPr/>
          </p:nvSpPr>
          <p:spPr>
            <a:xfrm>
              <a:off x="2256489" y="3411293"/>
              <a:ext cx="134794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Input 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E7E5E8-854E-24A9-B4AB-87A5EB901C3D}"/>
                </a:ext>
              </a:extLst>
            </p:cNvPr>
            <p:cNvSpPr txBox="1"/>
            <p:nvPr/>
          </p:nvSpPr>
          <p:spPr>
            <a:xfrm>
              <a:off x="2256489" y="3807840"/>
              <a:ext cx="134794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Input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7BB1FE-7C53-3CB6-E4D3-942C12236831}"/>
                </a:ext>
              </a:extLst>
            </p:cNvPr>
            <p:cNvSpPr txBox="1"/>
            <p:nvPr/>
          </p:nvSpPr>
          <p:spPr>
            <a:xfrm>
              <a:off x="2243564" y="4756789"/>
              <a:ext cx="134794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Input 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F53992-4999-F2D6-0A43-E8533642DBE8}"/>
                </a:ext>
              </a:extLst>
            </p:cNvPr>
            <p:cNvSpPr txBox="1"/>
            <p:nvPr/>
          </p:nvSpPr>
          <p:spPr>
            <a:xfrm rot="5400000">
              <a:off x="2784201" y="4074650"/>
              <a:ext cx="46190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…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825EAC-57BA-DC44-F9A7-C8EE5448080C}"/>
              </a:ext>
            </a:extLst>
          </p:cNvPr>
          <p:cNvSpPr txBox="1"/>
          <p:nvPr/>
        </p:nvSpPr>
        <p:spPr>
          <a:xfrm>
            <a:off x="2011189" y="2263778"/>
            <a:ext cx="887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generates and evaluates (in parallel) all inputs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F907D7B-D93F-31FE-2A2E-07C2A0B5A31B}"/>
              </a:ext>
            </a:extLst>
          </p:cNvPr>
          <p:cNvSpPr/>
          <p:nvPr/>
        </p:nvSpPr>
        <p:spPr>
          <a:xfrm>
            <a:off x="6811591" y="4385440"/>
            <a:ext cx="2121438" cy="369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88A0E-917B-9067-2D7C-D6F53D34775E}"/>
              </a:ext>
            </a:extLst>
          </p:cNvPr>
          <p:cNvSpPr txBox="1"/>
          <p:nvPr/>
        </p:nvSpPr>
        <p:spPr>
          <a:xfrm>
            <a:off x="9053584" y="4296880"/>
            <a:ext cx="3138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Input k satisfies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(or fails to satisfy)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99E7D-F953-598B-7864-711EFC4C9513}"/>
              </a:ext>
            </a:extLst>
          </p:cNvPr>
          <p:cNvSpPr txBox="1"/>
          <p:nvPr/>
        </p:nvSpPr>
        <p:spPr>
          <a:xfrm>
            <a:off x="150204" y="3690378"/>
            <a:ext cx="168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37D4D-3917-7C32-65CE-5625EDBCD0C8}"/>
              </a:ext>
            </a:extLst>
          </p:cNvPr>
          <p:cNvSpPr txBox="1"/>
          <p:nvPr/>
        </p:nvSpPr>
        <p:spPr>
          <a:xfrm>
            <a:off x="2011189" y="5753914"/>
            <a:ext cx="887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 input bits → m=2</a:t>
            </a:r>
            <a:r>
              <a:rPr lang="en-US" sz="2400" baseline="30000" dirty="0"/>
              <a:t>n</a:t>
            </a:r>
            <a:r>
              <a:rPr lang="en-US" sz="2400" dirty="0"/>
              <a:t> inputs: O(2</a:t>
            </a:r>
            <a:r>
              <a:rPr lang="en-US" sz="2400" baseline="30000" dirty="0"/>
              <a:t>n</a:t>
            </a:r>
            <a:r>
              <a:rPr lang="en-US" sz="2400" dirty="0"/>
              <a:t>) times faster than deterministic TM!</a:t>
            </a:r>
          </a:p>
        </p:txBody>
      </p:sp>
    </p:spTree>
    <p:extLst>
      <p:ext uri="{BB962C8B-B14F-4D97-AF65-F5344CB8AC3E}">
        <p14:creationId xmlns:p14="http://schemas.microsoft.com/office/powerpoint/2010/main" val="28081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581E5-70B8-2AA9-DCB6-74F2C5471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F61-3458-1C59-F73C-96B19594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183E-81BA-714C-D2D4-C036FED2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network verification (NWV)?</a:t>
            </a:r>
          </a:p>
          <a:p>
            <a:r>
              <a:rPr lang="en-US" dirty="0">
                <a:solidFill>
                  <a:srgbClr val="FF0000"/>
                </a:solidFill>
              </a:rPr>
              <a:t>Solving NWV via…</a:t>
            </a:r>
          </a:p>
          <a:p>
            <a:pPr lvl="1"/>
            <a:r>
              <a:rPr lang="en-US" dirty="0"/>
              <a:t>(Deterministic) Turing Machine Verifier (unstructured)</a:t>
            </a:r>
          </a:p>
          <a:p>
            <a:pPr lvl="1"/>
            <a:r>
              <a:rPr lang="en-US" dirty="0"/>
              <a:t>Classical Computation using “structure” [Kaezmain’12, Steffen’20]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Non-Deterministic Turing Machine Verifier (unstructured)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Quantum Computing via Grover’s Algorithm (unstructured)</a:t>
            </a:r>
          </a:p>
          <a:p>
            <a:r>
              <a:rPr lang="en-US" dirty="0"/>
              <a:t>Is Quantum worth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169D-D85A-6660-6679-8B82B6D8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ght Arrow 47">
            <a:extLst>
              <a:ext uri="{FF2B5EF4-FFF2-40B4-BE49-F238E27FC236}">
                <a16:creationId xmlns:a16="http://schemas.microsoft.com/office/drawing/2014/main" id="{DC628690-C24C-2EC8-3B5C-6E00C6AC285B}"/>
              </a:ext>
            </a:extLst>
          </p:cNvPr>
          <p:cNvSpPr/>
          <p:nvPr/>
        </p:nvSpPr>
        <p:spPr>
          <a:xfrm rot="598072">
            <a:off x="2274407" y="4328343"/>
            <a:ext cx="2947936" cy="456880"/>
          </a:xfrm>
          <a:prstGeom prst="rightArrow">
            <a:avLst>
              <a:gd name="adj1" fmla="val 50000"/>
              <a:gd name="adj2" fmla="val 116184"/>
            </a:avLst>
          </a:prstGeom>
          <a:solidFill>
            <a:schemeClr val="bg1"/>
          </a:solidFill>
          <a:ln>
            <a:noFill/>
          </a:ln>
          <a:effectLst>
            <a:outerShdw blurRad="50800" dist="597033" dir="5400000" algn="ctr" rotWithShape="0">
              <a:schemeClr val="tx1"/>
            </a:outerShdw>
          </a:effectLst>
          <a:scene3d>
            <a:camera prst="isometricOffAxis2Top">
              <a:rot lat="0" lon="0" rev="0"/>
            </a:camera>
            <a:lightRig rig="threePt" dir="t">
              <a:rot lat="0" lon="0" rev="0"/>
            </a:lightRig>
          </a:scene3d>
          <a:sp3d z="660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305447-A69D-2A68-87AC-67BD0CCB1008}"/>
              </a:ext>
            </a:extLst>
          </p:cNvPr>
          <p:cNvGrpSpPr/>
          <p:nvPr/>
        </p:nvGrpSpPr>
        <p:grpSpPr>
          <a:xfrm>
            <a:off x="331491" y="4955452"/>
            <a:ext cx="1992260" cy="1614616"/>
            <a:chOff x="1579868" y="4436075"/>
            <a:chExt cx="1992260" cy="161461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CD10C9-AE75-9889-6CA9-5F3B807C3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2324" y="4436075"/>
              <a:ext cx="1746422" cy="16146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245E1E-47E7-ECC4-1BAE-48C7FAF3B90F}"/>
                </a:ext>
              </a:extLst>
            </p:cNvPr>
            <p:cNvSpPr txBox="1"/>
            <p:nvPr/>
          </p:nvSpPr>
          <p:spPr>
            <a:xfrm rot="19186413">
              <a:off x="1579868" y="4751735"/>
              <a:ext cx="1992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Applications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FE6BA-52BB-5328-0F46-09431696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14300"/>
            <a:ext cx="8059284" cy="838637"/>
          </a:xfrm>
        </p:spPr>
        <p:txBody>
          <a:bodyPr>
            <a:normAutofit/>
          </a:bodyPr>
          <a:lstStyle/>
          <a:p>
            <a:r>
              <a:rPr lang="en-US" sz="3600" dirty="0"/>
              <a:t>The Practicality of Quantum Computing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8164862-B9E8-2C96-AF94-A9E8A3F54B37}"/>
              </a:ext>
            </a:extLst>
          </p:cNvPr>
          <p:cNvSpPr/>
          <p:nvPr/>
        </p:nvSpPr>
        <p:spPr>
          <a:xfrm rot="19368648">
            <a:off x="1928692" y="3305816"/>
            <a:ext cx="2947936" cy="1215451"/>
          </a:xfrm>
          <a:prstGeom prst="rightArrow">
            <a:avLst>
              <a:gd name="adj1" fmla="val 50000"/>
              <a:gd name="adj2" fmla="val 58919"/>
            </a:avLst>
          </a:prstGeom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49">
            <a:extLst>
              <a:ext uri="{FF2B5EF4-FFF2-40B4-BE49-F238E27FC236}">
                <a16:creationId xmlns:a16="http://schemas.microsoft.com/office/drawing/2014/main" id="{07CC27FD-0820-F8CB-15B4-007A405A45CC}"/>
              </a:ext>
            </a:extLst>
          </p:cNvPr>
          <p:cNvSpPr txBox="1">
            <a:spLocks/>
          </p:cNvSpPr>
          <p:nvPr/>
        </p:nvSpPr>
        <p:spPr>
          <a:xfrm>
            <a:off x="6801501" y="3004741"/>
            <a:ext cx="5140520" cy="131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Potential applications exist, but are currently somewhat limited in scope (factoring, QKD, materials sci, ML)</a:t>
            </a:r>
          </a:p>
        </p:txBody>
      </p:sp>
      <p:sp>
        <p:nvSpPr>
          <p:cNvPr id="54" name="Content Placeholder 49">
            <a:extLst>
              <a:ext uri="{FF2B5EF4-FFF2-40B4-BE49-F238E27FC236}">
                <a16:creationId xmlns:a16="http://schemas.microsoft.com/office/drawing/2014/main" id="{5DD5099F-C8B4-171C-A965-B2510B4964BD}"/>
              </a:ext>
            </a:extLst>
          </p:cNvPr>
          <p:cNvSpPr txBox="1">
            <a:spLocks/>
          </p:cNvSpPr>
          <p:nvPr/>
        </p:nvSpPr>
        <p:spPr>
          <a:xfrm>
            <a:off x="7606233" y="4495376"/>
            <a:ext cx="5140520" cy="131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Q: are there applications in networking where quantum computing may be useful?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92740-9BFE-6A03-E302-8843CAA1283C}"/>
              </a:ext>
            </a:extLst>
          </p:cNvPr>
          <p:cNvSpPr txBox="1"/>
          <p:nvPr/>
        </p:nvSpPr>
        <p:spPr>
          <a:xfrm rot="19364726">
            <a:off x="2509167" y="3573016"/>
            <a:ext cx="199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67EAD-A58E-6D0C-DB30-1F3BCF5C0F4B}"/>
              </a:ext>
            </a:extLst>
          </p:cNvPr>
          <p:cNvSpPr/>
          <p:nvPr/>
        </p:nvSpPr>
        <p:spPr>
          <a:xfrm>
            <a:off x="2015507" y="4514444"/>
            <a:ext cx="271276" cy="40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7ED881-1604-2C84-908A-01A1A2050888}"/>
              </a:ext>
            </a:extLst>
          </p:cNvPr>
          <p:cNvGrpSpPr/>
          <p:nvPr/>
        </p:nvGrpSpPr>
        <p:grpSpPr>
          <a:xfrm>
            <a:off x="1778410" y="2372891"/>
            <a:ext cx="6070630" cy="3095920"/>
            <a:chOff x="3026787" y="1853514"/>
            <a:chExt cx="6070630" cy="30959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49391A-0BBC-D350-9871-6854343631B0}"/>
                </a:ext>
              </a:extLst>
            </p:cNvPr>
            <p:cNvSpPr txBox="1"/>
            <p:nvPr/>
          </p:nvSpPr>
          <p:spPr>
            <a:xfrm>
              <a:off x="6389227" y="4426214"/>
              <a:ext cx="2708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qubit stability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C6B512-3828-3539-FBDA-9023E80D409C}"/>
                </a:ext>
              </a:extLst>
            </p:cNvPr>
            <p:cNvCxnSpPr>
              <a:cxnSpLocks/>
            </p:cNvCxnSpPr>
            <p:nvPr/>
          </p:nvCxnSpPr>
          <p:spPr>
            <a:xfrm>
              <a:off x="3558746" y="1853514"/>
              <a:ext cx="0" cy="25825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E05A35-EF17-542F-2B9F-EFB89F2ED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8746" y="4436076"/>
              <a:ext cx="366995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459BF2-A8F8-7441-2DD9-FAEB144829D6}"/>
                </a:ext>
              </a:extLst>
            </p:cNvPr>
            <p:cNvSpPr txBox="1"/>
            <p:nvPr/>
          </p:nvSpPr>
          <p:spPr>
            <a:xfrm rot="16200000">
              <a:off x="2302148" y="2728140"/>
              <a:ext cx="197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# qubits</a:t>
              </a:r>
            </a:p>
          </p:txBody>
        </p:sp>
      </p:grpSp>
      <p:sp>
        <p:nvSpPr>
          <p:cNvPr id="8" name="Content Placeholder 49">
            <a:extLst>
              <a:ext uri="{FF2B5EF4-FFF2-40B4-BE49-F238E27FC236}">
                <a16:creationId xmlns:a16="http://schemas.microsoft.com/office/drawing/2014/main" id="{5199BE9D-6151-400F-8001-B8F8C9FCF43E}"/>
              </a:ext>
            </a:extLst>
          </p:cNvPr>
          <p:cNvSpPr txBox="1">
            <a:spLocks/>
          </p:cNvSpPr>
          <p:nvPr/>
        </p:nvSpPr>
        <p:spPr>
          <a:xfrm>
            <a:off x="1178114" y="1031339"/>
            <a:ext cx="8292447" cy="131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be practical, quantum computers need many stable </a:t>
            </a:r>
            <a:r>
              <a:rPr lang="en-US" sz="2400" dirty="0">
                <a:solidFill>
                  <a:srgbClr val="FF0000"/>
                </a:solidFill>
              </a:rPr>
              <a:t>qubits</a:t>
            </a:r>
          </a:p>
          <a:p>
            <a:r>
              <a:rPr lang="en-US" sz="2400" dirty="0"/>
              <a:t>Currently, rapid </a:t>
            </a:r>
            <a:r>
              <a:rPr lang="en-US" sz="2400"/>
              <a:t>hardware progress </a:t>
            </a:r>
            <a:r>
              <a:rPr lang="en-US" sz="2400" dirty="0"/>
              <a:t>both in number and stability</a:t>
            </a:r>
          </a:p>
        </p:txBody>
      </p:sp>
    </p:spTree>
    <p:extLst>
      <p:ext uri="{BB962C8B-B14F-4D97-AF65-F5344CB8AC3E}">
        <p14:creationId xmlns:p14="http://schemas.microsoft.com/office/powerpoint/2010/main" val="15924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2A30-E5A2-C0C3-14A7-142742A5D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1B48-97C6-8E90-15C5-6E1C66D9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E4A4-AF65-3FCF-D954-CBD95390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9231"/>
          </a:xfrm>
        </p:spPr>
        <p:txBody>
          <a:bodyPr/>
          <a:lstStyle/>
          <a:p>
            <a:r>
              <a:rPr lang="en-US" dirty="0"/>
              <a:t>Like a non-deterministic Turing Machine (sort of)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2386C-85C2-4923-6D28-731F655C08D7}"/>
              </a:ext>
            </a:extLst>
          </p:cNvPr>
          <p:cNvSpPr txBox="1"/>
          <p:nvPr/>
        </p:nvSpPr>
        <p:spPr>
          <a:xfrm>
            <a:off x="4549932" y="6221737"/>
            <a:ext cx="52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Equal superposition: when measured: P(0)=½ , P(1)=½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6C4B24-60FE-81C0-17C3-405D7919E01E}"/>
              </a:ext>
            </a:extLst>
          </p:cNvPr>
          <p:cNvGrpSpPr/>
          <p:nvPr/>
        </p:nvGrpSpPr>
        <p:grpSpPr>
          <a:xfrm>
            <a:off x="1842903" y="2349499"/>
            <a:ext cx="1538790" cy="609231"/>
            <a:chOff x="1842903" y="2349499"/>
            <a:chExt cx="1538790" cy="6092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0E7177-23FB-80C4-CD21-ABA632445782}"/>
                </a:ext>
              </a:extLst>
            </p:cNvPr>
            <p:cNvGrpSpPr/>
            <p:nvPr/>
          </p:nvGrpSpPr>
          <p:grpSpPr>
            <a:xfrm>
              <a:off x="1842903" y="2349499"/>
              <a:ext cx="742135" cy="609231"/>
              <a:chOff x="6914633" y="3152993"/>
              <a:chExt cx="742135" cy="6092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F538FDC-F0E1-E6FE-FE4A-F2FB2B006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4633" y="3152993"/>
                <a:ext cx="609231" cy="609231"/>
              </a:xfrm>
              <a:prstGeom prst="rect">
                <a:avLst/>
              </a:prstGeom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DACFA2F-CB3D-61FF-6EE8-03556FC656B1}"/>
                  </a:ext>
                </a:extLst>
              </p:cNvPr>
              <p:cNvCxnSpPr/>
              <p:nvPr/>
            </p:nvCxnSpPr>
            <p:spPr>
              <a:xfrm>
                <a:off x="7178303" y="3482421"/>
                <a:ext cx="478465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11C5B8-4E4C-A2D0-E3EC-BDB05C68C8DF}"/>
                </a:ext>
              </a:extLst>
            </p:cNvPr>
            <p:cNvGrpSpPr/>
            <p:nvPr/>
          </p:nvGrpSpPr>
          <p:grpSpPr>
            <a:xfrm>
              <a:off x="2639558" y="2349499"/>
              <a:ext cx="742135" cy="609231"/>
              <a:chOff x="6914633" y="3152993"/>
              <a:chExt cx="742135" cy="60923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4A1C048-7838-9CC4-AFE1-F5E4FA512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4633" y="3152993"/>
                <a:ext cx="609231" cy="609231"/>
              </a:xfrm>
              <a:prstGeom prst="rect">
                <a:avLst/>
              </a:prstGeom>
            </p:spPr>
          </p:pic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D56D00A-30EF-A964-6281-31424BE6C061}"/>
                  </a:ext>
                </a:extLst>
              </p:cNvPr>
              <p:cNvCxnSpPr/>
              <p:nvPr/>
            </p:nvCxnSpPr>
            <p:spPr>
              <a:xfrm>
                <a:off x="7178303" y="3482421"/>
                <a:ext cx="478465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9A31BAF-7403-345E-4835-D6A20374F294}"/>
              </a:ext>
            </a:extLst>
          </p:cNvPr>
          <p:cNvSpPr txBox="1"/>
          <p:nvPr/>
        </p:nvSpPr>
        <p:spPr>
          <a:xfrm>
            <a:off x="1756327" y="2958730"/>
            <a:ext cx="1128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|000〉+</a:t>
            </a:r>
          </a:p>
          <a:p>
            <a:r>
              <a:rPr lang="en-US" dirty="0"/>
              <a:t>|001〉+</a:t>
            </a:r>
          </a:p>
          <a:p>
            <a:r>
              <a:rPr lang="en-US" dirty="0"/>
              <a:t>|010〉+</a:t>
            </a:r>
          </a:p>
          <a:p>
            <a:r>
              <a:rPr lang="en-US" dirty="0"/>
              <a:t>|011〉+</a:t>
            </a:r>
          </a:p>
          <a:p>
            <a:r>
              <a:rPr lang="en-US" dirty="0"/>
              <a:t>|100〉+</a:t>
            </a:r>
          </a:p>
          <a:p>
            <a:r>
              <a:rPr lang="en-US" dirty="0"/>
              <a:t>|101〉+</a:t>
            </a:r>
          </a:p>
          <a:p>
            <a:r>
              <a:rPr lang="en-US" dirty="0"/>
              <a:t>|110〉+</a:t>
            </a:r>
          </a:p>
          <a:p>
            <a:r>
              <a:rPr lang="en-US" dirty="0"/>
              <a:t>|111〉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3E728D-E325-72CA-AF3C-AEEE20FCBB7F}"/>
                  </a:ext>
                </a:extLst>
              </p:cNvPr>
              <p:cNvSpPr txBox="1"/>
              <p:nvPr/>
            </p:nvSpPr>
            <p:spPr>
              <a:xfrm>
                <a:off x="738340" y="3386174"/>
                <a:ext cx="1307805" cy="123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8B9D25-CC2B-C593-8476-55113BFC3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0" y="3386174"/>
                <a:ext cx="1307805" cy="1236685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C212A6-6218-14B6-5D36-E599AB93D5FB}"/>
              </a:ext>
            </a:extLst>
          </p:cNvPr>
          <p:cNvSpPr txBox="1"/>
          <p:nvPr/>
        </p:nvSpPr>
        <p:spPr>
          <a:xfrm>
            <a:off x="3773543" y="2441458"/>
            <a:ext cx="26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n=3 (</a:t>
            </a:r>
            <a:r>
              <a:rPr lang="en-US" dirty="0" err="1"/>
              <a:t>qu</a:t>
            </a:r>
            <a:r>
              <a:rPr lang="en-US" dirty="0"/>
              <a:t>)bit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60B09-7946-4324-2E61-78785E380869}"/>
              </a:ext>
            </a:extLst>
          </p:cNvPr>
          <p:cNvSpPr txBox="1"/>
          <p:nvPr/>
        </p:nvSpPr>
        <p:spPr>
          <a:xfrm>
            <a:off x="2637149" y="2119384"/>
            <a:ext cx="5878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3E6E3-36F1-AE9F-DD9A-7D004D5D4AF4}"/>
              </a:ext>
            </a:extLst>
          </p:cNvPr>
          <p:cNvSpPr txBox="1"/>
          <p:nvPr/>
        </p:nvSpPr>
        <p:spPr>
          <a:xfrm>
            <a:off x="3728452" y="3952660"/>
            <a:ext cx="544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2</a:t>
            </a:r>
            <a:r>
              <a:rPr lang="en-US" baseline="30000" dirty="0"/>
              <a:t>n</a:t>
            </a:r>
            <a:r>
              <a:rPr lang="en-US" dirty="0"/>
              <a:t> inputs simultaneously (in superposition)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479458-69E9-29C9-73ED-3250DF11E5EE}"/>
              </a:ext>
            </a:extLst>
          </p:cNvPr>
          <p:cNvGrpSpPr/>
          <p:nvPr/>
        </p:nvGrpSpPr>
        <p:grpSpPr>
          <a:xfrm>
            <a:off x="980431" y="2349498"/>
            <a:ext cx="757243" cy="609231"/>
            <a:chOff x="1159938" y="2374311"/>
            <a:chExt cx="757243" cy="6092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29D8C4-6ACE-D57C-521D-FEFB64B0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938" y="2374311"/>
              <a:ext cx="609231" cy="609231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0837B6-0B21-8CAE-68A3-3013AB3BDB18}"/>
                </a:ext>
              </a:extLst>
            </p:cNvPr>
            <p:cNvCxnSpPr/>
            <p:nvPr/>
          </p:nvCxnSpPr>
          <p:spPr>
            <a:xfrm>
              <a:off x="1438716" y="2701739"/>
              <a:ext cx="478465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5F9A8C7-9556-0B2E-88E1-E668DB52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54" y="3719498"/>
            <a:ext cx="2436924" cy="243692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39A2C50-7235-7C44-E639-72F4C7F861A6}"/>
              </a:ext>
            </a:extLst>
          </p:cNvPr>
          <p:cNvGrpSpPr/>
          <p:nvPr/>
        </p:nvGrpSpPr>
        <p:grpSpPr>
          <a:xfrm>
            <a:off x="6844606" y="3972117"/>
            <a:ext cx="0" cy="2249620"/>
            <a:chOff x="7186758" y="4715693"/>
            <a:chExt cx="0" cy="224962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83BA782-E7E3-52E5-B21D-79362411B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6758" y="4715693"/>
              <a:ext cx="0" cy="1082424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190607-8A46-1C65-6241-22231C3FA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6758" y="5882889"/>
              <a:ext cx="0" cy="1082424"/>
            </a:xfrm>
            <a:prstGeom prst="straightConnector1">
              <a:avLst/>
            </a:prstGeom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3000">
                    <a:schemeClr val="accent1">
                      <a:lumMod val="0"/>
                      <a:lumOff val="100000"/>
                      <a:alpha val="0"/>
                    </a:schemeClr>
                  </a:gs>
                  <a:gs pos="43000">
                    <a:schemeClr val="accent1">
                      <a:lumMod val="0"/>
                      <a:lumOff val="100000"/>
                      <a:alpha val="0"/>
                    </a:schemeClr>
                  </a:gs>
                  <a:gs pos="100000">
                    <a:schemeClr val="accent1">
                      <a:lumMod val="0"/>
                      <a:lumOff val="100000"/>
                      <a:alpha val="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7AFDD2-B154-E080-58F8-13DCB00FBA14}"/>
              </a:ext>
            </a:extLst>
          </p:cNvPr>
          <p:cNvGrpSpPr/>
          <p:nvPr/>
        </p:nvGrpSpPr>
        <p:grpSpPr>
          <a:xfrm>
            <a:off x="5704405" y="3721747"/>
            <a:ext cx="2436924" cy="2502239"/>
            <a:chOff x="8967024" y="2721062"/>
            <a:chExt cx="2436924" cy="250223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83CDE7A-5EA2-44E8-69F3-13E36AB8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7024" y="2721062"/>
              <a:ext cx="2436924" cy="2436924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886F00-2F78-4837-006C-A0FA3B086690}"/>
                </a:ext>
              </a:extLst>
            </p:cNvPr>
            <p:cNvGrpSpPr/>
            <p:nvPr/>
          </p:nvGrpSpPr>
          <p:grpSpPr>
            <a:xfrm>
              <a:off x="10067913" y="3997459"/>
              <a:ext cx="1149863" cy="1225842"/>
              <a:chOff x="7173695" y="5739471"/>
              <a:chExt cx="1149863" cy="1225842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61B4B31-3FEF-0B5E-D74A-A8B1C3B17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3695" y="5739471"/>
                <a:ext cx="1149863" cy="0"/>
              </a:xfrm>
              <a:prstGeom prst="straightConnector1">
                <a:avLst/>
              </a:prstGeom>
              <a:ln w="603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43B18E8-FAC8-5430-A57A-FFB4DEFF99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758" y="5882889"/>
                <a:ext cx="0" cy="1082424"/>
              </a:xfrm>
              <a:prstGeom prst="straightConnector1">
                <a:avLst/>
              </a:prstGeom>
              <a:ln w="254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23000">
                      <a:schemeClr val="accent1">
                        <a:lumMod val="0"/>
                        <a:lumOff val="100000"/>
                        <a:alpha val="0"/>
                      </a:schemeClr>
                    </a:gs>
                    <a:gs pos="43000">
                      <a:schemeClr val="accent1">
                        <a:lumMod val="0"/>
                        <a:lumOff val="100000"/>
                        <a:alpha val="0"/>
                      </a:schemeClr>
                    </a:gs>
                    <a:gs pos="100000">
                      <a:schemeClr val="accent1">
                        <a:lumMod val="0"/>
                        <a:lumOff val="100000"/>
                        <a:alpha val="0"/>
                      </a:schemeClr>
                    </a:gs>
                  </a:gsLst>
                  <a:lin ang="5400000" scaled="1"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0552FB6-084E-77D1-895C-CB5D02E1AEE7}"/>
              </a:ext>
            </a:extLst>
          </p:cNvPr>
          <p:cNvSpPr txBox="1"/>
          <p:nvPr/>
        </p:nvSpPr>
        <p:spPr>
          <a:xfrm>
            <a:off x="7906061" y="4833610"/>
            <a:ext cx="26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Bloch-Sphere representation of a qubit</a:t>
            </a:r>
          </a:p>
        </p:txBody>
      </p:sp>
    </p:spTree>
    <p:extLst>
      <p:ext uri="{BB962C8B-B14F-4D97-AF65-F5344CB8AC3E}">
        <p14:creationId xmlns:p14="http://schemas.microsoft.com/office/powerpoint/2010/main" val="13802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-0.00417 L -0.46458 -0.335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8" grpId="0"/>
      <p:bldP spid="30" grpId="0"/>
      <p:bldP spid="6" grpId="0"/>
      <p:bldP spid="7" grpId="0"/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6E86-063C-E436-10EE-23AEC855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76" y="83442"/>
            <a:ext cx="10515600" cy="1017602"/>
          </a:xfrm>
        </p:spPr>
        <p:txBody>
          <a:bodyPr/>
          <a:lstStyle/>
          <a:p>
            <a:r>
              <a:rPr lang="en-US" dirty="0"/>
              <a:t>Quantum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90E6-2FAD-7E83-A586-5B290187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24" y="1020533"/>
            <a:ext cx="10515600" cy="609231"/>
          </a:xfrm>
        </p:spPr>
        <p:txBody>
          <a:bodyPr/>
          <a:lstStyle/>
          <a:p>
            <a:r>
              <a:rPr lang="en-US" dirty="0"/>
              <a:t>Like a non-deterministic Turing Machine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4D01122-F853-AC75-3C29-CB2C3AB5149F}"/>
              </a:ext>
            </a:extLst>
          </p:cNvPr>
          <p:cNvGrpSpPr/>
          <p:nvPr/>
        </p:nvGrpSpPr>
        <p:grpSpPr>
          <a:xfrm>
            <a:off x="1003955" y="1544406"/>
            <a:ext cx="2401262" cy="609232"/>
            <a:chOff x="980431" y="2349498"/>
            <a:chExt cx="2401262" cy="6092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5D5098-BCD8-2E38-128A-27A04881AE35}"/>
                </a:ext>
              </a:extLst>
            </p:cNvPr>
            <p:cNvGrpSpPr/>
            <p:nvPr/>
          </p:nvGrpSpPr>
          <p:grpSpPr>
            <a:xfrm>
              <a:off x="1842903" y="2349499"/>
              <a:ext cx="1538790" cy="609231"/>
              <a:chOff x="1842903" y="2349499"/>
              <a:chExt cx="1538790" cy="6092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89DA239-87FE-E34A-7B16-CF531E1F2AE0}"/>
                  </a:ext>
                </a:extLst>
              </p:cNvPr>
              <p:cNvGrpSpPr/>
              <p:nvPr/>
            </p:nvGrpSpPr>
            <p:grpSpPr>
              <a:xfrm>
                <a:off x="1842903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363236A-633D-A6CC-6D47-AB31351F6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6604325B-25BA-7EB4-1169-D17CA7E5FDA3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B0F4917-DC55-E672-0D62-185433F5A1C1}"/>
                  </a:ext>
                </a:extLst>
              </p:cNvPr>
              <p:cNvGrpSpPr/>
              <p:nvPr/>
            </p:nvGrpSpPr>
            <p:grpSpPr>
              <a:xfrm>
                <a:off x="2639558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87F7759A-30F9-AC67-7013-976BC5C0A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23B810FC-FEB9-E133-797F-BD7161560510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9CBC4A-058F-529E-8A7F-F8DB8B23F2B2}"/>
                </a:ext>
              </a:extLst>
            </p:cNvPr>
            <p:cNvGrpSpPr/>
            <p:nvPr/>
          </p:nvGrpSpPr>
          <p:grpSpPr>
            <a:xfrm>
              <a:off x="980431" y="2349498"/>
              <a:ext cx="757243" cy="609231"/>
              <a:chOff x="1159938" y="2374311"/>
              <a:chExt cx="757243" cy="6092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BB1F331-946C-26CB-5F9E-6A92DB57C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38" y="2374311"/>
                <a:ext cx="609231" cy="609231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BD17DCF-4660-3F83-19AF-BBDC02ABFD2B}"/>
                  </a:ext>
                </a:extLst>
              </p:cNvPr>
              <p:cNvCxnSpPr/>
              <p:nvPr/>
            </p:nvCxnSpPr>
            <p:spPr>
              <a:xfrm>
                <a:off x="1438716" y="2701739"/>
                <a:ext cx="478465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662319-BD27-163E-D055-D2C6A7183679}"/>
              </a:ext>
            </a:extLst>
          </p:cNvPr>
          <p:cNvGrpSpPr/>
          <p:nvPr/>
        </p:nvGrpSpPr>
        <p:grpSpPr>
          <a:xfrm>
            <a:off x="1308570" y="2713134"/>
            <a:ext cx="1292016" cy="775879"/>
            <a:chOff x="459197" y="5284471"/>
            <a:chExt cx="1292016" cy="775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2230A0B-18A7-E756-C8F3-0E1C9DD6E3AB}"/>
                </a:ext>
              </a:extLst>
            </p:cNvPr>
            <p:cNvGrpSpPr/>
            <p:nvPr/>
          </p:nvGrpSpPr>
          <p:grpSpPr>
            <a:xfrm>
              <a:off x="459197" y="5284471"/>
              <a:ext cx="609600" cy="775879"/>
              <a:chOff x="459197" y="5316107"/>
              <a:chExt cx="609600" cy="77587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76543A8-BDA4-AF34-B55C-0248691E1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F2FF7F9-6660-8045-AA99-C68211D041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9773763-8C70-D76A-66C5-9A3E309C5424}"/>
                </a:ext>
              </a:extLst>
            </p:cNvPr>
            <p:cNvGrpSpPr/>
            <p:nvPr/>
          </p:nvGrpSpPr>
          <p:grpSpPr>
            <a:xfrm>
              <a:off x="914141" y="5284471"/>
              <a:ext cx="609600" cy="775879"/>
              <a:chOff x="459197" y="5316107"/>
              <a:chExt cx="609600" cy="77587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AF0BD29-1929-141A-3CD8-2DEC80495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9EE495C-604D-DE61-0B47-5DB4A0E8D1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8B1E565-3518-DF49-9F90-9AD9BE1DA058}"/>
                </a:ext>
              </a:extLst>
            </p:cNvPr>
            <p:cNvGrpSpPr/>
            <p:nvPr/>
          </p:nvGrpSpPr>
          <p:grpSpPr>
            <a:xfrm>
              <a:off x="686669" y="5284471"/>
              <a:ext cx="609600" cy="775879"/>
              <a:chOff x="459197" y="5316107"/>
              <a:chExt cx="609600" cy="77587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6AC5F8A-9E74-2CC3-52DA-C73AC6874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0A0CEDC-328E-3BDC-71D0-E521D64C2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EE74EFB-9374-22C7-21A9-B32F9CACD24A}"/>
                </a:ext>
              </a:extLst>
            </p:cNvPr>
            <p:cNvGrpSpPr/>
            <p:nvPr/>
          </p:nvGrpSpPr>
          <p:grpSpPr>
            <a:xfrm>
              <a:off x="1141613" y="5284471"/>
              <a:ext cx="609600" cy="775879"/>
              <a:chOff x="459197" y="5316107"/>
              <a:chExt cx="609600" cy="775879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FD6D296-C596-1D7B-E036-4DED3DA6C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8BD8FC6C-A0D3-BE01-B2F0-51D5F97540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5A2EC8-ADCB-74EF-AEFE-4310A8FDFD50}"/>
              </a:ext>
            </a:extLst>
          </p:cNvPr>
          <p:cNvGrpSpPr/>
          <p:nvPr/>
        </p:nvGrpSpPr>
        <p:grpSpPr>
          <a:xfrm>
            <a:off x="1581002" y="3914972"/>
            <a:ext cx="609600" cy="783958"/>
            <a:chOff x="459197" y="5276392"/>
            <a:chExt cx="609600" cy="783958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476D29D-69BD-A162-1F73-BA62A45C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6125" y1="35000" x2="34375" y2="30000"/>
                          <a14:foregroundMark x1="34375" y1="30000" x2="40375" y2="38375"/>
                          <a14:foregroundMark x1="40375" y1="38375" x2="18125" y2="44000"/>
                          <a14:foregroundMark x1="18125" y1="44000" x2="16125" y2="43750"/>
                          <a14:foregroundMark x1="21000" y1="63875" x2="30625" y2="73875"/>
                          <a14:foregroundMark x1="30625" y1="73875" x2="44125" y2="75750"/>
                          <a14:foregroundMark x1="44125" y1="75750" x2="52000" y2="69250"/>
                          <a14:foregroundMark x1="52000" y1="69250" x2="61500" y2="69000"/>
                          <a14:foregroundMark x1="61500" y1="69000" x2="48625" y2="71125"/>
                          <a14:foregroundMark x1="48625" y1="71125" x2="37000" y2="67375"/>
                          <a14:foregroundMark x1="37000" y1="67375" x2="26875" y2="69250"/>
                          <a14:foregroundMark x1="26875" y1="69250" x2="22750" y2="66375"/>
                          <a14:foregroundMark x1="42375" y1="66625" x2="59125" y2="65375"/>
                          <a14:foregroundMark x1="59125" y1="65375" x2="64500" y2="62750"/>
                          <a14:foregroundMark x1="69125" y1="64875" x2="62875" y2="72125"/>
                          <a14:foregroundMark x1="62875" y1="72125" x2="54625" y2="77500"/>
                          <a14:foregroundMark x1="54625" y1="77500" x2="50250" y2="77750"/>
                          <a14:foregroundMark x1="34625" y1="79000" x2="24125" y2="73250"/>
                          <a14:foregroundMark x1="24125" y1="73250" x2="17125" y2="61750"/>
                          <a14:foregroundMark x1="22000" y1="53500" x2="35625" y2="52250"/>
                          <a14:foregroundMark x1="49000" y1="56875" x2="60875" y2="55750"/>
                          <a14:foregroundMark x1="60875" y1="55750" x2="64500" y2="55875"/>
                          <a14:foregroundMark x1="68000" y1="49625" x2="51875" y2="49125"/>
                          <a14:foregroundMark x1="56250" y1="40125" x2="63625" y2="33750"/>
                          <a14:foregroundMark x1="63625" y1="33750" x2="55750" y2="27875"/>
                          <a14:foregroundMark x1="55750" y1="27875" x2="28125" y2="39500"/>
                          <a14:foregroundMark x1="28125" y1="39500" x2="23625" y2="49500"/>
                          <a14:foregroundMark x1="23625" y1="49500" x2="32250" y2="62125"/>
                          <a14:foregroundMark x1="32250" y1="62125" x2="55125" y2="67250"/>
                          <a14:foregroundMark x1="55125" y1="67250" x2="55250" y2="67125"/>
                          <a14:foregroundMark x1="66500" y1="60000" x2="67875" y2="37875"/>
                          <a14:foregroundMark x1="67875" y1="37875" x2="63125" y2="29125"/>
                          <a14:foregroundMark x1="63125" y1="29125" x2="53000" y2="27375"/>
                          <a14:foregroundMark x1="53000" y1="27375" x2="50875" y2="27625"/>
                          <a14:foregroundMark x1="32625" y1="29875" x2="47500" y2="17625"/>
                          <a14:foregroundMark x1="47500" y1="17625" x2="48750" y2="17000"/>
                          <a14:foregroundMark x1="32250" y1="74875" x2="39500" y2="81875"/>
                          <a14:foregroundMark x1="39500" y1="81875" x2="50625" y2="8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197" y="5450750"/>
              <a:ext cx="609600" cy="609600"/>
            </a:xfrm>
            <a:prstGeom prst="rect">
              <a:avLst/>
            </a:prstGeom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FDFA5AC-2966-0BF8-A98F-F4BEAC08B5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119" y="5276392"/>
              <a:ext cx="8707" cy="48414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C504F52-732E-59EF-B348-CFA997B952BA}"/>
              </a:ext>
            </a:extLst>
          </p:cNvPr>
          <p:cNvSpPr txBox="1"/>
          <p:nvPr/>
        </p:nvSpPr>
        <p:spPr>
          <a:xfrm>
            <a:off x="737620" y="2052065"/>
            <a:ext cx="310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qubits  (in superposition)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0E8D66A-174D-FD67-481D-70B2856B52A0}"/>
              </a:ext>
            </a:extLst>
          </p:cNvPr>
          <p:cNvSpPr txBox="1"/>
          <p:nvPr/>
        </p:nvSpPr>
        <p:spPr>
          <a:xfrm>
            <a:off x="406698" y="3489013"/>
            <a:ext cx="338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Scratch qubits (all 0) - workspace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CF8CE-E734-7807-D5CB-0397F0571C37}"/>
              </a:ext>
            </a:extLst>
          </p:cNvPr>
          <p:cNvSpPr txBox="1"/>
          <p:nvPr/>
        </p:nvSpPr>
        <p:spPr>
          <a:xfrm>
            <a:off x="1255590" y="4741295"/>
            <a:ext cx="222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qubit (= 0)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1CF362-0AD9-A5B5-7988-A3A06D19517B}"/>
              </a:ext>
            </a:extLst>
          </p:cNvPr>
          <p:cNvGrpSpPr/>
          <p:nvPr/>
        </p:nvGrpSpPr>
        <p:grpSpPr>
          <a:xfrm>
            <a:off x="5174643" y="2841242"/>
            <a:ext cx="636433" cy="609600"/>
            <a:chOff x="432364" y="5450750"/>
            <a:chExt cx="636433" cy="6096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8C6246D-022C-2749-1D78-0115D6AC8249}"/>
                </a:ext>
              </a:extLst>
            </p:cNvPr>
            <p:cNvGrpSpPr/>
            <p:nvPr/>
          </p:nvGrpSpPr>
          <p:grpSpPr>
            <a:xfrm>
              <a:off x="432364" y="5450750"/>
              <a:ext cx="636433" cy="609600"/>
              <a:chOff x="432364" y="5482386"/>
              <a:chExt cx="636433" cy="609600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0F3C0201-7F31-1D93-05AD-81FCA9AA9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AB60445-1693-9AFE-E576-0AB7431BF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364" y="5800249"/>
                <a:ext cx="307972" cy="26382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2D1DE9A-81C1-5C27-A319-81707159C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03" y="5769597"/>
              <a:ext cx="307574" cy="239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2F5597F-58E2-9647-B455-6DAADC65592A}"/>
              </a:ext>
            </a:extLst>
          </p:cNvPr>
          <p:cNvGrpSpPr/>
          <p:nvPr/>
        </p:nvGrpSpPr>
        <p:grpSpPr>
          <a:xfrm>
            <a:off x="4610375" y="2529581"/>
            <a:ext cx="1492089" cy="689506"/>
            <a:chOff x="259124" y="5450750"/>
            <a:chExt cx="1492089" cy="689506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69544D0-80DC-BF34-B852-EF476202E7B4}"/>
                </a:ext>
              </a:extLst>
            </p:cNvPr>
            <p:cNvGrpSpPr/>
            <p:nvPr/>
          </p:nvGrpSpPr>
          <p:grpSpPr>
            <a:xfrm>
              <a:off x="259124" y="5450750"/>
              <a:ext cx="809673" cy="609600"/>
              <a:chOff x="259124" y="5482386"/>
              <a:chExt cx="809673" cy="609600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B3F0240A-366B-FACB-FC72-B37382551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45E8D9F7-2E74-75BC-7485-2CC9226637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9124" y="5680215"/>
                <a:ext cx="481212" cy="12003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C3D4E56-E22D-46B1-E32A-BD2EBB88A372}"/>
                </a:ext>
              </a:extLst>
            </p:cNvPr>
            <p:cNvGrpSpPr/>
            <p:nvPr/>
          </p:nvGrpSpPr>
          <p:grpSpPr>
            <a:xfrm>
              <a:off x="914141" y="5450750"/>
              <a:ext cx="609600" cy="689506"/>
              <a:chOff x="459197" y="5482386"/>
              <a:chExt cx="609600" cy="689506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2ADCFEA5-28A6-4510-26BF-1A92ECF55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D47F4CC8-350F-0172-7E9C-B940E0240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336" y="5800249"/>
                <a:ext cx="259527" cy="371643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253DB31-A530-55EB-D2F2-E86C3AF6C9BD}"/>
                </a:ext>
              </a:extLst>
            </p:cNvPr>
            <p:cNvGrpSpPr/>
            <p:nvPr/>
          </p:nvGrpSpPr>
          <p:grpSpPr>
            <a:xfrm>
              <a:off x="686669" y="5450750"/>
              <a:ext cx="609600" cy="689506"/>
              <a:chOff x="459197" y="5482386"/>
              <a:chExt cx="609600" cy="689506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141314C9-9D59-519A-133B-A7A76FB7A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FC21EFCC-DD8B-079D-4CC3-CB20400D4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6525" y="5800249"/>
                <a:ext cx="203811" cy="371643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EAA0A86-50B6-37B5-EC6E-5EFD7B13B423}"/>
                </a:ext>
              </a:extLst>
            </p:cNvPr>
            <p:cNvGrpSpPr/>
            <p:nvPr/>
          </p:nvGrpSpPr>
          <p:grpSpPr>
            <a:xfrm>
              <a:off x="991469" y="5450750"/>
              <a:ext cx="759744" cy="609600"/>
              <a:chOff x="309053" y="5482386"/>
              <a:chExt cx="759744" cy="609600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20AD3FCC-46BD-6A78-55C1-C5EF9597E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7D6448F5-F4A8-2D58-8C41-39EEF292C5E4}"/>
                  </a:ext>
                </a:extLst>
              </p:cNvPr>
              <p:cNvCxnSpPr>
                <a:cxnSpLocks/>
                <a:endCxn id="115" idx="0"/>
              </p:cNvCxnSpPr>
              <p:nvPr/>
            </p:nvCxnSpPr>
            <p:spPr>
              <a:xfrm flipH="1" flipV="1">
                <a:off x="309053" y="5482386"/>
                <a:ext cx="431283" cy="317863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3980B6A-C9F4-7A2C-8892-AE964370F5A1}"/>
              </a:ext>
            </a:extLst>
          </p:cNvPr>
          <p:cNvGrpSpPr/>
          <p:nvPr/>
        </p:nvGrpSpPr>
        <p:grpSpPr>
          <a:xfrm>
            <a:off x="4360173" y="2266636"/>
            <a:ext cx="2401262" cy="609232"/>
            <a:chOff x="980431" y="2349498"/>
            <a:chExt cx="2401262" cy="6092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1D360C1-F46E-737C-E082-34DFE674AE9D}"/>
                </a:ext>
              </a:extLst>
            </p:cNvPr>
            <p:cNvGrpSpPr/>
            <p:nvPr/>
          </p:nvGrpSpPr>
          <p:grpSpPr>
            <a:xfrm>
              <a:off x="1842903" y="2349499"/>
              <a:ext cx="1538790" cy="609231"/>
              <a:chOff x="1842903" y="2349499"/>
              <a:chExt cx="1538790" cy="60923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7566EFC-4D32-C263-D3B6-E653DA9C3E64}"/>
                  </a:ext>
                </a:extLst>
              </p:cNvPr>
              <p:cNvGrpSpPr/>
              <p:nvPr/>
            </p:nvGrpSpPr>
            <p:grpSpPr>
              <a:xfrm>
                <a:off x="1842903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A4DC8863-B3BC-B676-ED1F-B67A48677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25993B6D-A79B-9885-C5A3-06CD2AD9B075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E12EB01F-C886-A26B-8603-4B03A48D20B8}"/>
                  </a:ext>
                </a:extLst>
              </p:cNvPr>
              <p:cNvGrpSpPr/>
              <p:nvPr/>
            </p:nvGrpSpPr>
            <p:grpSpPr>
              <a:xfrm>
                <a:off x="2639558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6D941301-D091-DDCC-A560-0DC061B3AF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134" name="Straight Arrow Connector 133">
                  <a:extLst>
                    <a:ext uri="{FF2B5EF4-FFF2-40B4-BE49-F238E27FC236}">
                      <a16:creationId xmlns:a16="http://schemas.microsoft.com/office/drawing/2014/main" id="{800D5A1A-1B92-26ED-3E45-2546467BC160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92B3768-E810-9770-6360-FBF077013FA8}"/>
                </a:ext>
              </a:extLst>
            </p:cNvPr>
            <p:cNvGrpSpPr/>
            <p:nvPr/>
          </p:nvGrpSpPr>
          <p:grpSpPr>
            <a:xfrm>
              <a:off x="980431" y="2349498"/>
              <a:ext cx="757243" cy="609231"/>
              <a:chOff x="1159938" y="2374311"/>
              <a:chExt cx="757243" cy="609231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2595962A-EC7E-E35D-9BAF-A8D372FCD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38" y="2374311"/>
                <a:ext cx="609231" cy="609231"/>
              </a:xfrm>
              <a:prstGeom prst="rect">
                <a:avLst/>
              </a:prstGeom>
            </p:spPr>
          </p:pic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7554BB78-37E1-5DCA-1AE0-421DC15FF550}"/>
                  </a:ext>
                </a:extLst>
              </p:cNvPr>
              <p:cNvCxnSpPr/>
              <p:nvPr/>
            </p:nvCxnSpPr>
            <p:spPr>
              <a:xfrm>
                <a:off x="1438716" y="2701739"/>
                <a:ext cx="478465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87B13D7F-1A01-140A-0517-52C003D93596}"/>
              </a:ext>
            </a:extLst>
          </p:cNvPr>
          <p:cNvSpPr txBox="1"/>
          <p:nvPr/>
        </p:nvSpPr>
        <p:spPr>
          <a:xfrm>
            <a:off x="9907859" y="1771232"/>
            <a:ext cx="2201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|000101100〉+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|001000111〉+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|010110100〉+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|011000000〉+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|100110110〉+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|101111110〉+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|110010101〉+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|111001000〉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1FE873-0545-72C6-F5C7-AB0E0E517A18}"/>
              </a:ext>
            </a:extLst>
          </p:cNvPr>
          <p:cNvSpPr/>
          <p:nvPr/>
        </p:nvSpPr>
        <p:spPr>
          <a:xfrm>
            <a:off x="4244903" y="1850270"/>
            <a:ext cx="3247217" cy="228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6796389-94F4-E20A-86B9-46294938984C}"/>
              </a:ext>
            </a:extLst>
          </p:cNvPr>
          <p:cNvGrpSpPr/>
          <p:nvPr/>
        </p:nvGrpSpPr>
        <p:grpSpPr>
          <a:xfrm>
            <a:off x="10008848" y="1020533"/>
            <a:ext cx="1748446" cy="3450831"/>
            <a:chOff x="9985324" y="1825625"/>
            <a:chExt cx="1748446" cy="345083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417FCC-D079-7DEB-3E09-22221B47F758}"/>
                </a:ext>
              </a:extLst>
            </p:cNvPr>
            <p:cNvSpPr/>
            <p:nvPr/>
          </p:nvSpPr>
          <p:spPr>
            <a:xfrm>
              <a:off x="10087886" y="1825625"/>
              <a:ext cx="418743" cy="3079117"/>
            </a:xfrm>
            <a:prstGeom prst="rect">
              <a:avLst/>
            </a:prstGeom>
            <a:solidFill>
              <a:schemeClr val="accent1">
                <a:alpha val="50833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CECD4B3-98AF-1763-C0AC-56924E14C6C8}"/>
                </a:ext>
              </a:extLst>
            </p:cNvPr>
            <p:cNvSpPr/>
            <p:nvPr/>
          </p:nvSpPr>
          <p:spPr>
            <a:xfrm>
              <a:off x="11225111" y="1926403"/>
              <a:ext cx="143358" cy="3079117"/>
            </a:xfrm>
            <a:prstGeom prst="rect">
              <a:avLst/>
            </a:prstGeom>
            <a:solidFill>
              <a:schemeClr val="accent6">
                <a:alpha val="50833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0315CB-BFC8-356B-9E3E-992194F6D8CE}"/>
                </a:ext>
              </a:extLst>
            </p:cNvPr>
            <p:cNvSpPr txBox="1"/>
            <p:nvPr/>
          </p:nvSpPr>
          <p:spPr>
            <a:xfrm>
              <a:off x="9985324" y="4894422"/>
              <a:ext cx="722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82A40F0-8CEB-0976-EFE8-7BE4EB44DA54}"/>
                </a:ext>
              </a:extLst>
            </p:cNvPr>
            <p:cNvSpPr txBox="1"/>
            <p:nvPr/>
          </p:nvSpPr>
          <p:spPr>
            <a:xfrm>
              <a:off x="10811340" y="4907124"/>
              <a:ext cx="92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10623DA-B86A-4429-D6A5-D39E0A4D6A9D}"/>
              </a:ext>
            </a:extLst>
          </p:cNvPr>
          <p:cNvSpPr txBox="1"/>
          <p:nvPr/>
        </p:nvSpPr>
        <p:spPr>
          <a:xfrm>
            <a:off x="5117416" y="4025815"/>
            <a:ext cx="216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 (Program)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3EF22E4-772B-2A7C-B1F2-BE3955316482}"/>
                  </a:ext>
                </a:extLst>
              </p:cNvPr>
              <p:cNvSpPr txBox="1"/>
              <p:nvPr/>
            </p:nvSpPr>
            <p:spPr>
              <a:xfrm>
                <a:off x="8981524" y="2239544"/>
                <a:ext cx="1307805" cy="123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3EF22E4-772B-2A7C-B1F2-BE395531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524" y="2239544"/>
                <a:ext cx="1307805" cy="1236685"/>
              </a:xfrm>
              <a:prstGeom prst="rect">
                <a:avLst/>
              </a:prstGeom>
              <a:blipFill>
                <a:blip r:embed="rId1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04C5F894-52ED-434D-52C5-F19A26B7EA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1566" y="4878976"/>
                <a:ext cx="7488709" cy="2071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Suppose we want to determine an input which produced output 1</a:t>
                </a:r>
              </a:p>
              <a:p>
                <a:r>
                  <a:rPr lang="en-US" sz="2000" dirty="0"/>
                  <a:t>Problem: the different input/output combos are superimposed together</a:t>
                </a:r>
              </a:p>
              <a:p>
                <a:pPr lvl="1"/>
                <a:r>
                  <a:rPr lang="en-US" sz="1600" dirty="0"/>
                  <a:t>Measuring (to get a specific state within the superposition) ``selects” a random input/output combo: no better than classical: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) time</a:t>
                </a: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04C5F894-52ED-434D-52C5-F19A26B7E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66" y="4878976"/>
                <a:ext cx="7488709" cy="2071836"/>
              </a:xfrm>
              <a:prstGeom prst="rect">
                <a:avLst/>
              </a:prstGeom>
              <a:blipFill>
                <a:blip r:embed="rId14"/>
                <a:stretch>
                  <a:fillRect l="-677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66FF99FC-B6EA-8F7C-31EE-DC43EE9BDCB8}"/>
              </a:ext>
            </a:extLst>
          </p:cNvPr>
          <p:cNvSpPr txBox="1"/>
          <p:nvPr/>
        </p:nvSpPr>
        <p:spPr>
          <a:xfrm>
            <a:off x="8371799" y="395007"/>
            <a:ext cx="471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Exponential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(Non-Deterministic-TM-Like)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Speedup!!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24D1B5A-C462-222A-B1E0-ADE5C2ADBF73}"/>
              </a:ext>
            </a:extLst>
          </p:cNvPr>
          <p:cNvSpPr txBox="1"/>
          <p:nvPr/>
        </p:nvSpPr>
        <p:spPr>
          <a:xfrm>
            <a:off x="9905248" y="2053891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|001000111〉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5F01D1F-1B3B-9412-1035-ACD355E29142}"/>
              </a:ext>
            </a:extLst>
          </p:cNvPr>
          <p:cNvSpPr txBox="1"/>
          <p:nvPr/>
        </p:nvSpPr>
        <p:spPr>
          <a:xfrm>
            <a:off x="9910470" y="1766243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|000101100〉</a:t>
            </a:r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A634F58-64D5-29EF-FA48-EE73E1EE7A1F}"/>
              </a:ext>
            </a:extLst>
          </p:cNvPr>
          <p:cNvSpPr txBox="1"/>
          <p:nvPr/>
        </p:nvSpPr>
        <p:spPr>
          <a:xfrm>
            <a:off x="9915723" y="2320924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|010110100〉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D746A4E-4F81-BA34-C04D-75F9F3CD28DB}"/>
              </a:ext>
            </a:extLst>
          </p:cNvPr>
          <p:cNvSpPr txBox="1"/>
          <p:nvPr/>
        </p:nvSpPr>
        <p:spPr>
          <a:xfrm>
            <a:off x="9902637" y="2597049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|011000000〉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3BFA468-D1CC-AFAD-797A-445EF17BB6D4}"/>
              </a:ext>
            </a:extLst>
          </p:cNvPr>
          <p:cNvSpPr txBox="1"/>
          <p:nvPr/>
        </p:nvSpPr>
        <p:spPr>
          <a:xfrm>
            <a:off x="9905248" y="2873491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|100110110〉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9D85662-5463-D2A0-6BAB-E494513CC2E5}"/>
              </a:ext>
            </a:extLst>
          </p:cNvPr>
          <p:cNvSpPr txBox="1"/>
          <p:nvPr/>
        </p:nvSpPr>
        <p:spPr>
          <a:xfrm>
            <a:off x="9897384" y="3167111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|101111110〉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5D7E03E-8F15-5628-7EBD-408329FD0D29}"/>
              </a:ext>
            </a:extLst>
          </p:cNvPr>
          <p:cNvSpPr txBox="1"/>
          <p:nvPr/>
        </p:nvSpPr>
        <p:spPr>
          <a:xfrm>
            <a:off x="9907857" y="3423340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|110010101〉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5E3B962-5A37-D3AA-0D96-C81796D67F3B}"/>
              </a:ext>
            </a:extLst>
          </p:cNvPr>
          <p:cNvSpPr txBox="1"/>
          <p:nvPr/>
        </p:nvSpPr>
        <p:spPr>
          <a:xfrm>
            <a:off x="9907855" y="3706132"/>
            <a:ext cx="220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|111001000〉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3B4DB-1960-CBBD-0FC0-3FE6C0A345A7}"/>
              </a:ext>
            </a:extLst>
          </p:cNvPr>
          <p:cNvGrpSpPr/>
          <p:nvPr/>
        </p:nvGrpSpPr>
        <p:grpSpPr>
          <a:xfrm>
            <a:off x="2169716" y="2697380"/>
            <a:ext cx="609600" cy="788942"/>
            <a:chOff x="686669" y="5271408"/>
            <a:chExt cx="609600" cy="78894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D492DA-9EEF-276C-AAE1-3B7F2F54E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6125" y1="35000" x2="34375" y2="30000"/>
                          <a14:foregroundMark x1="34375" y1="30000" x2="40375" y2="38375"/>
                          <a14:foregroundMark x1="40375" y1="38375" x2="18125" y2="44000"/>
                          <a14:foregroundMark x1="18125" y1="44000" x2="16125" y2="43750"/>
                          <a14:foregroundMark x1="21000" y1="63875" x2="30625" y2="73875"/>
                          <a14:foregroundMark x1="30625" y1="73875" x2="44125" y2="75750"/>
                          <a14:foregroundMark x1="44125" y1="75750" x2="52000" y2="69250"/>
                          <a14:foregroundMark x1="52000" y1="69250" x2="61500" y2="69000"/>
                          <a14:foregroundMark x1="61500" y1="69000" x2="48625" y2="71125"/>
                          <a14:foregroundMark x1="48625" y1="71125" x2="37000" y2="67375"/>
                          <a14:foregroundMark x1="37000" y1="67375" x2="26875" y2="69250"/>
                          <a14:foregroundMark x1="26875" y1="69250" x2="22750" y2="66375"/>
                          <a14:foregroundMark x1="42375" y1="66625" x2="59125" y2="65375"/>
                          <a14:foregroundMark x1="59125" y1="65375" x2="64500" y2="62750"/>
                          <a14:foregroundMark x1="69125" y1="64875" x2="62875" y2="72125"/>
                          <a14:foregroundMark x1="62875" y1="72125" x2="54625" y2="77500"/>
                          <a14:foregroundMark x1="54625" y1="77500" x2="50250" y2="77750"/>
                          <a14:foregroundMark x1="34625" y1="79000" x2="24125" y2="73250"/>
                          <a14:foregroundMark x1="24125" y1="73250" x2="17125" y2="61750"/>
                          <a14:foregroundMark x1="22000" y1="53500" x2="35625" y2="52250"/>
                          <a14:foregroundMark x1="49000" y1="56875" x2="60875" y2="55750"/>
                          <a14:foregroundMark x1="60875" y1="55750" x2="64500" y2="55875"/>
                          <a14:foregroundMark x1="68000" y1="49625" x2="51875" y2="49125"/>
                          <a14:foregroundMark x1="56250" y1="40125" x2="63625" y2="33750"/>
                          <a14:foregroundMark x1="63625" y1="33750" x2="55750" y2="27875"/>
                          <a14:foregroundMark x1="55750" y1="27875" x2="28125" y2="39500"/>
                          <a14:foregroundMark x1="28125" y1="39500" x2="23625" y2="49500"/>
                          <a14:foregroundMark x1="23625" y1="49500" x2="32250" y2="62125"/>
                          <a14:foregroundMark x1="32250" y1="62125" x2="55125" y2="67250"/>
                          <a14:foregroundMark x1="55125" y1="67250" x2="55250" y2="67125"/>
                          <a14:foregroundMark x1="66500" y1="60000" x2="67875" y2="37875"/>
                          <a14:foregroundMark x1="67875" y1="37875" x2="63125" y2="29125"/>
                          <a14:foregroundMark x1="63125" y1="29125" x2="53000" y2="27375"/>
                          <a14:foregroundMark x1="53000" y1="27375" x2="50875" y2="27625"/>
                          <a14:foregroundMark x1="32625" y1="29875" x2="47500" y2="17625"/>
                          <a14:foregroundMark x1="47500" y1="17625" x2="48750" y2="17000"/>
                          <a14:foregroundMark x1="32250" y1="74875" x2="39500" y2="81875"/>
                          <a14:foregroundMark x1="39500" y1="81875" x2="50625" y2="8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6669" y="5450750"/>
              <a:ext cx="609600" cy="6096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09DC5A1-274E-FF57-EF76-60539761EF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436" y="5271408"/>
              <a:ext cx="8707" cy="48414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FE0BD312-27CD-D5E6-27BC-C3853A1830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2556" y="1760912"/>
            <a:ext cx="3599299" cy="2328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297A221-667A-5D80-51F5-A1853CCF0EA1}"/>
                  </a:ext>
                </a:extLst>
              </p:cNvPr>
              <p:cNvSpPr txBox="1"/>
              <p:nvPr/>
            </p:nvSpPr>
            <p:spPr>
              <a:xfrm>
                <a:off x="5510452" y="2318723"/>
                <a:ext cx="716120" cy="830997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297A221-667A-5D80-51F5-A1853CCF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52" y="2318723"/>
                <a:ext cx="716120" cy="830997"/>
              </a:xfrm>
              <a:prstGeom prst="rect">
                <a:avLst/>
              </a:prstGeom>
              <a:blipFill>
                <a:blip r:embed="rId16"/>
                <a:stretch>
                  <a:fillRect l="-13793" r="-10345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9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138 C -0.01654 -0.00417 -0.02774 -0.00996 -0.01081 0.00532 C 0.00625 0.0206 0.04596 0.06851 0.09635 0.09282 C 0.14674 0.11736 0.25924 0.14236 0.29141 0.15185 C 0.32344 0.16157 0.30638 0.15578 0.28919 0.15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747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7 0.00764 C 0.0595 0.00672 0.10286 0.00602 0.15117 -3.33333E-6 C 0.19961 -0.00602 0.25312 -0.01736 0.30664 -0.02847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18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0764 C 0.05951 0.00672 0.10287 0.00602 0.15118 -4.44444E-6 C 0.19961 -0.00601 0.25313 -0.01736 0.30665 -0.02847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180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227 C 0.04791 -0.04398 0.08958 -0.10023 0.13685 -0.13264 C 0.18411 -0.16482 0.23711 -0.17338 0.2901 -0.18195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C 0.05937 0.00694 0.11888 0.01319 0.16237 -0.0044 C 0.20586 -0.02222 0.2332 -0.06435 0.26068 -0.10625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497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273 L 0.18685 0.01482 C 0.23073 0.01366 0.24571 0.01042 0.26081 0.00718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8307 -0.00556 0.14922 0.03472 0.19375 0.06458 C 0.23841 0.09444 0.26172 0.11389 0.26784 0.17916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891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4.375E-6 -0.03796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4.375E-6 -0.07916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3.95833E-6 -0.12454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2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4.375E-6 -0.15787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4.58333E-6 -0.2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4.58333E-6 -0.23473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3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0.27778 " pathEditMode="relative" rAng="0" ptsTypes="AA">
                                      <p:cBhvr>
                                        <p:cTn id="138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6" grpId="1"/>
      <p:bldP spid="87" grpId="0"/>
      <p:bldP spid="87" grpId="1"/>
      <p:bldP spid="137" grpId="0"/>
      <p:bldP spid="137" grpId="1"/>
      <p:bldP spid="144" grpId="0"/>
      <p:bldP spid="145" grpId="0"/>
      <p:bldP spid="145" grpId="1"/>
      <p:bldP spid="146" grpId="0" uiExpand="1" build="p"/>
      <p:bldP spid="147" grpId="0" uiExpand="1"/>
      <p:bldP spid="155" grpId="0"/>
      <p:bldP spid="155" grpId="1"/>
      <p:bldP spid="161" grpId="0"/>
      <p:bldP spid="162" grpId="0"/>
      <p:bldP spid="162" grpId="1"/>
      <p:bldP spid="163" grpId="0"/>
      <p:bldP spid="163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32C0-674C-A0DC-AF88-53D0CB83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F2ACBA9-31B0-084D-5722-A7378E2368C7}"/>
              </a:ext>
            </a:extLst>
          </p:cNvPr>
          <p:cNvGrpSpPr/>
          <p:nvPr/>
        </p:nvGrpSpPr>
        <p:grpSpPr>
          <a:xfrm>
            <a:off x="6439578" y="2476683"/>
            <a:ext cx="1771358" cy="1953065"/>
            <a:chOff x="6669257" y="2480496"/>
            <a:chExt cx="709996" cy="1953065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B781987-45B3-BC6A-0F16-905BB7BB6734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2480496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B5B9E-22FF-C26D-7A70-3674072CDFB4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4433561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BCC512A-4BC8-115F-597B-02D60A8E485A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4216552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74C73BF-D2CF-6FD0-8BFE-FC6042998644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3995928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017F91B-2225-5B48-E3C9-213628C79E68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3776472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8F508BA-C829-EDD4-3AFC-723F7DEDD070}"/>
                </a:ext>
              </a:extLst>
            </p:cNvPr>
            <p:cNvCxnSpPr>
              <a:cxnSpLocks/>
            </p:cNvCxnSpPr>
            <p:nvPr/>
          </p:nvCxnSpPr>
          <p:spPr>
            <a:xfrm>
              <a:off x="6683325" y="3559488"/>
              <a:ext cx="6959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E0E12D0-E972-28A4-ED0F-00F2912339E8}"/>
                </a:ext>
              </a:extLst>
            </p:cNvPr>
            <p:cNvGrpSpPr/>
            <p:nvPr/>
          </p:nvGrpSpPr>
          <p:grpSpPr>
            <a:xfrm>
              <a:off x="6669257" y="2688336"/>
              <a:ext cx="709996" cy="654145"/>
              <a:chOff x="6664650" y="2692559"/>
              <a:chExt cx="709996" cy="654145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5B8E914-3ABA-F284-62C6-B02DC4B6C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718" y="3346704"/>
                <a:ext cx="6959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02E085F5-47DC-3CB6-E55A-634366D57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718" y="3129045"/>
                <a:ext cx="6959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E7B2B23-4CB0-AD8A-4E96-FE3294E72C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8718" y="2912038"/>
                <a:ext cx="6959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9018B60-8C01-4444-937C-F2A1FF920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4650" y="2692559"/>
                <a:ext cx="6959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BDA355-6572-3E18-3669-C286C9B3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700"/>
            <a:ext cx="10515600" cy="1325563"/>
          </a:xfrm>
        </p:spPr>
        <p:txBody>
          <a:bodyPr/>
          <a:lstStyle/>
          <a:p>
            <a:r>
              <a:rPr lang="en-US" dirty="0"/>
              <a:t>Grover’s Algorithm (quadratic speedup)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96AF8-3631-DB46-9502-22EC8FA34E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2038" y="5199222"/>
                <a:ext cx="8971153" cy="132555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Add special “Grover Iterate” Circuit</a:t>
                </a:r>
              </a:p>
              <a:p>
                <a:pPr lvl="1"/>
                <a:r>
                  <a:rPr lang="en-US" dirty="0"/>
                  <a:t>Unstructured: can be applied to any verifier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Executing </a:t>
                </a:r>
                <a:r>
                  <a:rPr lang="en-US" b="1" dirty="0"/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1" dirty="0"/>
                          <m:t>/</m:t>
                        </m:r>
                        <m:r>
                          <m:rPr>
                            <m:nor/>
                          </m:rPr>
                          <a:rPr lang="en-US" b="1" dirty="0"/>
                          <m:t>k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“separates” k desired solutions from undesired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96AF8-3631-DB46-9502-22EC8FA34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038" y="5199222"/>
                <a:ext cx="8971153" cy="1325553"/>
              </a:xfrm>
              <a:blipFill>
                <a:blip r:embed="rId2"/>
                <a:stretch>
                  <a:fillRect l="-1132" t="-761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522E6F7-D004-B882-E4DA-47BAB75638D6}"/>
              </a:ext>
            </a:extLst>
          </p:cNvPr>
          <p:cNvGrpSpPr/>
          <p:nvPr/>
        </p:nvGrpSpPr>
        <p:grpSpPr>
          <a:xfrm>
            <a:off x="10104598" y="3100136"/>
            <a:ext cx="2201355" cy="374399"/>
            <a:chOff x="10375246" y="4365343"/>
            <a:chExt cx="2201355" cy="3743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BF53D-61E8-CF1D-13BF-785F6296D86C}"/>
                </a:ext>
              </a:extLst>
            </p:cNvPr>
            <p:cNvSpPr txBox="1"/>
            <p:nvPr/>
          </p:nvSpPr>
          <p:spPr>
            <a:xfrm>
              <a:off x="10375246" y="4365343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|001000111〉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A2E30-B697-8186-B35B-F046E534330D}"/>
                </a:ext>
              </a:extLst>
            </p:cNvPr>
            <p:cNvSpPr txBox="1"/>
            <p:nvPr/>
          </p:nvSpPr>
          <p:spPr>
            <a:xfrm>
              <a:off x="10375246" y="4370410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|110010101〉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FB36D4B-D942-C4E0-B31B-290E9563DCDE}"/>
              </a:ext>
            </a:extLst>
          </p:cNvPr>
          <p:cNvGrpSpPr/>
          <p:nvPr/>
        </p:nvGrpSpPr>
        <p:grpSpPr>
          <a:xfrm>
            <a:off x="10104598" y="3076158"/>
            <a:ext cx="2201359" cy="386939"/>
            <a:chOff x="9990641" y="1825207"/>
            <a:chExt cx="2201359" cy="3869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148F5C-4093-EEF7-C7D6-1E9D9231FB1F}"/>
                </a:ext>
              </a:extLst>
            </p:cNvPr>
            <p:cNvSpPr txBox="1"/>
            <p:nvPr/>
          </p:nvSpPr>
          <p:spPr>
            <a:xfrm>
              <a:off x="9990645" y="1838421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|101111110〉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15EC3A-1E0E-6BE5-87D2-CCA03E5B1EAE}"/>
                </a:ext>
              </a:extLst>
            </p:cNvPr>
            <p:cNvSpPr txBox="1"/>
            <p:nvPr/>
          </p:nvSpPr>
          <p:spPr>
            <a:xfrm>
              <a:off x="9990645" y="1842814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|000101100〉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F3B46F-9DE3-5367-1D1F-461F69C31DF8}"/>
                </a:ext>
              </a:extLst>
            </p:cNvPr>
            <p:cNvSpPr txBox="1"/>
            <p:nvPr/>
          </p:nvSpPr>
          <p:spPr>
            <a:xfrm>
              <a:off x="9990643" y="1839741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|010110100〉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FE89D1-C46D-ECC6-566C-33E51F9BEEFE}"/>
                </a:ext>
              </a:extLst>
            </p:cNvPr>
            <p:cNvSpPr txBox="1"/>
            <p:nvPr/>
          </p:nvSpPr>
          <p:spPr>
            <a:xfrm>
              <a:off x="9990641" y="1834128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|011000000〉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3BA30-92D0-9511-BCC9-5DFAF1206EBF}"/>
                </a:ext>
              </a:extLst>
            </p:cNvPr>
            <p:cNvSpPr txBox="1"/>
            <p:nvPr/>
          </p:nvSpPr>
          <p:spPr>
            <a:xfrm>
              <a:off x="9990645" y="1841685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|100110110〉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6E9A44-2169-347A-D97D-B8EE320AF3A6}"/>
                </a:ext>
              </a:extLst>
            </p:cNvPr>
            <p:cNvSpPr txBox="1"/>
            <p:nvPr/>
          </p:nvSpPr>
          <p:spPr>
            <a:xfrm>
              <a:off x="9990644" y="1825207"/>
              <a:ext cx="22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|111001000〉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5FC53A-4447-3456-9C22-9D0CBA11AFB4}"/>
              </a:ext>
            </a:extLst>
          </p:cNvPr>
          <p:cNvGrpSpPr/>
          <p:nvPr/>
        </p:nvGrpSpPr>
        <p:grpSpPr>
          <a:xfrm>
            <a:off x="661647" y="2348050"/>
            <a:ext cx="2401262" cy="609232"/>
            <a:chOff x="980431" y="2349498"/>
            <a:chExt cx="2401262" cy="6092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97394E-C196-7DB0-FE82-1B7C4C17430E}"/>
                </a:ext>
              </a:extLst>
            </p:cNvPr>
            <p:cNvGrpSpPr/>
            <p:nvPr/>
          </p:nvGrpSpPr>
          <p:grpSpPr>
            <a:xfrm>
              <a:off x="1842903" y="2349499"/>
              <a:ext cx="1538790" cy="609231"/>
              <a:chOff x="1842903" y="2349499"/>
              <a:chExt cx="1538790" cy="60923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2B6244F-6694-65AE-9DAA-589C980896FD}"/>
                  </a:ext>
                </a:extLst>
              </p:cNvPr>
              <p:cNvGrpSpPr/>
              <p:nvPr/>
            </p:nvGrpSpPr>
            <p:grpSpPr>
              <a:xfrm>
                <a:off x="1842903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7EA7E839-53EE-A5A9-BDEC-E0B8B972A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78BB432-31C7-2EC1-089F-05C84CC83328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556E1B5-1582-8F0F-DF19-8463BC801400}"/>
                  </a:ext>
                </a:extLst>
              </p:cNvPr>
              <p:cNvGrpSpPr/>
              <p:nvPr/>
            </p:nvGrpSpPr>
            <p:grpSpPr>
              <a:xfrm>
                <a:off x="2639558" y="2349499"/>
                <a:ext cx="742135" cy="609231"/>
                <a:chOff x="6914633" y="3152993"/>
                <a:chExt cx="742135" cy="609231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82A3295F-B147-2311-3E5D-9648F4144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4633" y="3152993"/>
                  <a:ext cx="609231" cy="609231"/>
                </a:xfrm>
                <a:prstGeom prst="rect">
                  <a:avLst/>
                </a:prstGeom>
              </p:spPr>
            </p:pic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B5A49BB-0E75-8662-6E0D-E201093199BF}"/>
                    </a:ext>
                  </a:extLst>
                </p:cNvPr>
                <p:cNvCxnSpPr/>
                <p:nvPr/>
              </p:nvCxnSpPr>
              <p:spPr>
                <a:xfrm>
                  <a:off x="7178303" y="3482421"/>
                  <a:ext cx="478465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83DEDE-6FF1-21C0-86E1-79C8A712E999}"/>
                </a:ext>
              </a:extLst>
            </p:cNvPr>
            <p:cNvGrpSpPr/>
            <p:nvPr/>
          </p:nvGrpSpPr>
          <p:grpSpPr>
            <a:xfrm>
              <a:off x="980431" y="2349498"/>
              <a:ext cx="757243" cy="609231"/>
              <a:chOff x="1159938" y="2374311"/>
              <a:chExt cx="757243" cy="60923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B609D47-7940-59DA-5DC7-06BF151B9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938" y="2374311"/>
                <a:ext cx="609231" cy="609231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C3E5F11-D3A2-24DA-2776-5ABA9CE187A9}"/>
                  </a:ext>
                </a:extLst>
              </p:cNvPr>
              <p:cNvCxnSpPr/>
              <p:nvPr/>
            </p:nvCxnSpPr>
            <p:spPr>
              <a:xfrm>
                <a:off x="1438716" y="2701739"/>
                <a:ext cx="478465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915B49-E6A7-73A9-E936-DFCDB8EEEC4F}"/>
              </a:ext>
            </a:extLst>
          </p:cNvPr>
          <p:cNvGrpSpPr/>
          <p:nvPr/>
        </p:nvGrpSpPr>
        <p:grpSpPr>
          <a:xfrm>
            <a:off x="1285046" y="3518226"/>
            <a:ext cx="1292016" cy="775879"/>
            <a:chOff x="459197" y="5284471"/>
            <a:chExt cx="1292016" cy="77587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F5FC2F2-8F19-37D0-A4E5-1450AFB88031}"/>
                </a:ext>
              </a:extLst>
            </p:cNvPr>
            <p:cNvGrpSpPr/>
            <p:nvPr/>
          </p:nvGrpSpPr>
          <p:grpSpPr>
            <a:xfrm>
              <a:off x="459197" y="5284471"/>
              <a:ext cx="609600" cy="775879"/>
              <a:chOff x="459197" y="5316107"/>
              <a:chExt cx="609600" cy="77587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D2D048-1D78-BA27-9727-9727EF005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A7E8A27-DD66-8AF1-FBD3-55C46D5234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602AFB-597B-6B46-0D0B-D210434B137B}"/>
                </a:ext>
              </a:extLst>
            </p:cNvPr>
            <p:cNvGrpSpPr/>
            <p:nvPr/>
          </p:nvGrpSpPr>
          <p:grpSpPr>
            <a:xfrm>
              <a:off x="914141" y="5284471"/>
              <a:ext cx="609600" cy="775879"/>
              <a:chOff x="459197" y="5316107"/>
              <a:chExt cx="609600" cy="77587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AC10C5-C357-1C4A-988F-07ED8D1DC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FDD06ED-808B-7946-1BCA-D7FE093A2B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700A57-E580-0F7E-0273-8D99DB1F96D8}"/>
                </a:ext>
              </a:extLst>
            </p:cNvPr>
            <p:cNvGrpSpPr/>
            <p:nvPr/>
          </p:nvGrpSpPr>
          <p:grpSpPr>
            <a:xfrm>
              <a:off x="686669" y="5284471"/>
              <a:ext cx="609600" cy="775879"/>
              <a:chOff x="459197" y="5316107"/>
              <a:chExt cx="609600" cy="77587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C9ABD0B-A18E-391F-D59C-20237B9D7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B2905FC-99D7-4C5C-04CF-A2349A3D9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F6B5A8-B078-B51E-585A-0A4567FA42FD}"/>
                </a:ext>
              </a:extLst>
            </p:cNvPr>
            <p:cNvGrpSpPr/>
            <p:nvPr/>
          </p:nvGrpSpPr>
          <p:grpSpPr>
            <a:xfrm>
              <a:off x="1141613" y="5284471"/>
              <a:ext cx="609600" cy="775879"/>
              <a:chOff x="459197" y="5316107"/>
              <a:chExt cx="609600" cy="775879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CD8B89A-8A79-54D1-F494-88E643D9B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9197" y="5482386"/>
                <a:ext cx="609600" cy="609600"/>
              </a:xfrm>
              <a:prstGeom prst="rect">
                <a:avLst/>
              </a:prstGeom>
            </p:spPr>
          </p:pic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10A9C6F-0DE5-FDCA-4B96-632B66A3ED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629" y="5316107"/>
                <a:ext cx="8707" cy="48414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FD59A67-0DC4-C7AF-F965-0C23FBB22B3B}"/>
              </a:ext>
            </a:extLst>
          </p:cNvPr>
          <p:cNvGrpSpPr/>
          <p:nvPr/>
        </p:nvGrpSpPr>
        <p:grpSpPr>
          <a:xfrm>
            <a:off x="1784950" y="4715080"/>
            <a:ext cx="609600" cy="788942"/>
            <a:chOff x="686669" y="5271408"/>
            <a:chExt cx="609600" cy="788942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660CA5B-1824-6DC3-9A21-73DB4B54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6125" y1="35000" x2="34375" y2="30000"/>
                          <a14:foregroundMark x1="34375" y1="30000" x2="40375" y2="38375"/>
                          <a14:foregroundMark x1="40375" y1="38375" x2="18125" y2="44000"/>
                          <a14:foregroundMark x1="18125" y1="44000" x2="16125" y2="43750"/>
                          <a14:foregroundMark x1="21000" y1="63875" x2="30625" y2="73875"/>
                          <a14:foregroundMark x1="30625" y1="73875" x2="44125" y2="75750"/>
                          <a14:foregroundMark x1="44125" y1="75750" x2="52000" y2="69250"/>
                          <a14:foregroundMark x1="52000" y1="69250" x2="61500" y2="69000"/>
                          <a14:foregroundMark x1="61500" y1="69000" x2="48625" y2="71125"/>
                          <a14:foregroundMark x1="48625" y1="71125" x2="37000" y2="67375"/>
                          <a14:foregroundMark x1="37000" y1="67375" x2="26875" y2="69250"/>
                          <a14:foregroundMark x1="26875" y1="69250" x2="22750" y2="66375"/>
                          <a14:foregroundMark x1="42375" y1="66625" x2="59125" y2="65375"/>
                          <a14:foregroundMark x1="59125" y1="65375" x2="64500" y2="62750"/>
                          <a14:foregroundMark x1="69125" y1="64875" x2="62875" y2="72125"/>
                          <a14:foregroundMark x1="62875" y1="72125" x2="54625" y2="77500"/>
                          <a14:foregroundMark x1="54625" y1="77500" x2="50250" y2="77750"/>
                          <a14:foregroundMark x1="34625" y1="79000" x2="24125" y2="73250"/>
                          <a14:foregroundMark x1="24125" y1="73250" x2="17125" y2="61750"/>
                          <a14:foregroundMark x1="22000" y1="53500" x2="35625" y2="52250"/>
                          <a14:foregroundMark x1="49000" y1="56875" x2="60875" y2="55750"/>
                          <a14:foregroundMark x1="60875" y1="55750" x2="64500" y2="55875"/>
                          <a14:foregroundMark x1="68000" y1="49625" x2="51875" y2="49125"/>
                          <a14:foregroundMark x1="56250" y1="40125" x2="63625" y2="33750"/>
                          <a14:foregroundMark x1="63625" y1="33750" x2="55750" y2="27875"/>
                          <a14:foregroundMark x1="55750" y1="27875" x2="28125" y2="39500"/>
                          <a14:foregroundMark x1="28125" y1="39500" x2="23625" y2="49500"/>
                          <a14:foregroundMark x1="23625" y1="49500" x2="32250" y2="62125"/>
                          <a14:foregroundMark x1="32250" y1="62125" x2="55125" y2="67250"/>
                          <a14:foregroundMark x1="55125" y1="67250" x2="55250" y2="67125"/>
                          <a14:foregroundMark x1="66500" y1="60000" x2="67875" y2="37875"/>
                          <a14:foregroundMark x1="67875" y1="37875" x2="63125" y2="29125"/>
                          <a14:foregroundMark x1="63125" y1="29125" x2="53000" y2="27375"/>
                          <a14:foregroundMark x1="53000" y1="27375" x2="50875" y2="27625"/>
                          <a14:foregroundMark x1="32625" y1="29875" x2="47500" y2="17625"/>
                          <a14:foregroundMark x1="47500" y1="17625" x2="48750" y2="17000"/>
                          <a14:foregroundMark x1="32250" y1="74875" x2="39500" y2="81875"/>
                          <a14:foregroundMark x1="39500" y1="81875" x2="50625" y2="8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6669" y="5450750"/>
              <a:ext cx="609600" cy="609600"/>
            </a:xfrm>
            <a:prstGeom prst="rect">
              <a:avLst/>
            </a:prstGeom>
          </p:spPr>
        </p:pic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81AF934-3386-17B5-B3D9-D65AD6C128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7619" y="5271408"/>
              <a:ext cx="8707" cy="48414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7C0CB14-D24F-F0C5-5E59-A5F527302E5F}"/>
              </a:ext>
            </a:extLst>
          </p:cNvPr>
          <p:cNvGrpSpPr/>
          <p:nvPr/>
        </p:nvGrpSpPr>
        <p:grpSpPr>
          <a:xfrm>
            <a:off x="6770296" y="2831818"/>
            <a:ext cx="1323203" cy="1141138"/>
            <a:chOff x="7418148" y="5024757"/>
            <a:chExt cx="1323203" cy="1141138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B85A053-CDAD-6275-722F-F0AA59AFCF34}"/>
                </a:ext>
              </a:extLst>
            </p:cNvPr>
            <p:cNvGrpSpPr/>
            <p:nvPr/>
          </p:nvGrpSpPr>
          <p:grpSpPr>
            <a:xfrm>
              <a:off x="7418148" y="5127333"/>
              <a:ext cx="1323203" cy="751364"/>
              <a:chOff x="428010" y="5308986"/>
              <a:chExt cx="1323203" cy="751364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AD776582-234E-74C0-E13A-FDFD0EEB125E}"/>
                  </a:ext>
                </a:extLst>
              </p:cNvPr>
              <p:cNvGrpSpPr/>
              <p:nvPr/>
            </p:nvGrpSpPr>
            <p:grpSpPr>
              <a:xfrm>
                <a:off x="428010" y="5308986"/>
                <a:ext cx="640787" cy="751364"/>
                <a:chOff x="428010" y="5340622"/>
                <a:chExt cx="640787" cy="751364"/>
              </a:xfrm>
            </p:grpSpPr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7A70FDE8-5773-6002-5353-FFB2FFAB90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D082A5A5-5C46-4A0C-279F-6BF4687B73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8010" y="5340622"/>
                  <a:ext cx="312326" cy="459627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DDFC4DC-A9CD-7FFA-9409-48CE1DB5CE5C}"/>
                  </a:ext>
                </a:extLst>
              </p:cNvPr>
              <p:cNvGrpSpPr/>
              <p:nvPr/>
            </p:nvGrpSpPr>
            <p:grpSpPr>
              <a:xfrm>
                <a:off x="914141" y="5450750"/>
                <a:ext cx="609600" cy="609600"/>
                <a:chOff x="459197" y="5482386"/>
                <a:chExt cx="609600" cy="609600"/>
              </a:xfrm>
            </p:grpSpPr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9F7758B7-EA79-386B-2BF8-B221E2A82B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85D557E3-4982-89BD-D3B0-CA34AD4FF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6525" y="5800249"/>
                  <a:ext cx="203811" cy="166279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E412EE7-8925-202E-ADF4-18B17873DEA0}"/>
                  </a:ext>
                </a:extLst>
              </p:cNvPr>
              <p:cNvGrpSpPr/>
              <p:nvPr/>
            </p:nvGrpSpPr>
            <p:grpSpPr>
              <a:xfrm>
                <a:off x="686669" y="5308986"/>
                <a:ext cx="809138" cy="751364"/>
                <a:chOff x="459197" y="5340622"/>
                <a:chExt cx="809138" cy="751364"/>
              </a:xfrm>
            </p:grpSpPr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1ED403E7-98BA-D208-C1D1-8F08D0671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34" name="Straight Arrow Connector 133">
                  <a:extLst>
                    <a:ext uri="{FF2B5EF4-FFF2-40B4-BE49-F238E27FC236}">
                      <a16:creationId xmlns:a16="http://schemas.microsoft.com/office/drawing/2014/main" id="{33ADC75D-C80A-7459-9211-687AE4999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336" y="5340622"/>
                  <a:ext cx="527999" cy="459627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077BC032-CF06-BD00-BA7A-752C8895EB13}"/>
                  </a:ext>
                </a:extLst>
              </p:cNvPr>
              <p:cNvGrpSpPr/>
              <p:nvPr/>
            </p:nvGrpSpPr>
            <p:grpSpPr>
              <a:xfrm>
                <a:off x="1141613" y="5450750"/>
                <a:ext cx="609600" cy="609600"/>
                <a:chOff x="459197" y="5482386"/>
                <a:chExt cx="609600" cy="609600"/>
              </a:xfrm>
            </p:grpSpPr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829DFDA9-F1A4-1C2C-0362-8139C1D7C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924546AF-F9A7-2DF6-D015-5395A2F11B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336" y="5800249"/>
                  <a:ext cx="291820" cy="27502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9C8167-26EE-55D9-B033-AAED132CA196}"/>
                </a:ext>
              </a:extLst>
            </p:cNvPr>
            <p:cNvGrpSpPr/>
            <p:nvPr/>
          </p:nvGrpSpPr>
          <p:grpSpPr>
            <a:xfrm>
              <a:off x="7606601" y="5390016"/>
              <a:ext cx="904667" cy="775879"/>
              <a:chOff x="391602" y="5284471"/>
              <a:chExt cx="904667" cy="775879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AD3AB5D-D54F-2B3F-51B1-39F7150A1EC5}"/>
                  </a:ext>
                </a:extLst>
              </p:cNvPr>
              <p:cNvGrpSpPr/>
              <p:nvPr/>
            </p:nvGrpSpPr>
            <p:grpSpPr>
              <a:xfrm>
                <a:off x="391602" y="5450750"/>
                <a:ext cx="677195" cy="609600"/>
                <a:chOff x="391602" y="5482386"/>
                <a:chExt cx="677195" cy="609600"/>
              </a:xfrm>
            </p:grpSpPr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AACD1B49-F993-75EB-35CA-B5A707ABC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6E05A281-DF59-FD12-D4CF-6EFEEF03D4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1602" y="5800249"/>
                  <a:ext cx="348734" cy="291737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8B21115-EFF1-B8FF-B55F-29D154B1D1F5}"/>
                  </a:ext>
                </a:extLst>
              </p:cNvPr>
              <p:cNvGrpSpPr/>
              <p:nvPr/>
            </p:nvGrpSpPr>
            <p:grpSpPr>
              <a:xfrm>
                <a:off x="686669" y="5284471"/>
                <a:ext cx="609600" cy="775879"/>
                <a:chOff x="459197" y="5316107"/>
                <a:chExt cx="609600" cy="775879"/>
              </a:xfrm>
            </p:grpSpPr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8FCFEA1F-2903-68FC-2241-C0099AB615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DD6E0EDF-56A3-82AF-D231-80A69B304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336" y="5316107"/>
                  <a:ext cx="260866" cy="484142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F23BDB6-1383-2A08-1F9B-06358A8E211F}"/>
                </a:ext>
              </a:extLst>
            </p:cNvPr>
            <p:cNvGrpSpPr/>
            <p:nvPr/>
          </p:nvGrpSpPr>
          <p:grpSpPr>
            <a:xfrm>
              <a:off x="7530936" y="5024757"/>
              <a:ext cx="1210415" cy="609600"/>
              <a:chOff x="4357124" y="5390016"/>
              <a:chExt cx="1210415" cy="609600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08271448-8F42-C698-5251-1517759B6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6125" y1="35000" x2="34375" y2="30000"/>
                            <a14:foregroundMark x1="34375" y1="30000" x2="40375" y2="38375"/>
                            <a14:foregroundMark x1="40375" y1="38375" x2="18125" y2="44000"/>
                            <a14:foregroundMark x1="18125" y1="44000" x2="16125" y2="43750"/>
                            <a14:foregroundMark x1="21000" y1="63875" x2="30625" y2="73875"/>
                            <a14:foregroundMark x1="30625" y1="73875" x2="44125" y2="75750"/>
                            <a14:foregroundMark x1="44125" y1="75750" x2="52000" y2="69250"/>
                            <a14:foregroundMark x1="52000" y1="69250" x2="61500" y2="69000"/>
                            <a14:foregroundMark x1="61500" y1="69000" x2="48625" y2="71125"/>
                            <a14:foregroundMark x1="48625" y1="71125" x2="37000" y2="67375"/>
                            <a14:foregroundMark x1="37000" y1="67375" x2="26875" y2="69250"/>
                            <a14:foregroundMark x1="26875" y1="69250" x2="22750" y2="66375"/>
                            <a14:foregroundMark x1="42375" y1="66625" x2="59125" y2="65375"/>
                            <a14:foregroundMark x1="59125" y1="65375" x2="64500" y2="62750"/>
                            <a14:foregroundMark x1="69125" y1="64875" x2="62875" y2="72125"/>
                            <a14:foregroundMark x1="62875" y1="72125" x2="54625" y2="77500"/>
                            <a14:foregroundMark x1="54625" y1="77500" x2="50250" y2="77750"/>
                            <a14:foregroundMark x1="34625" y1="79000" x2="24125" y2="73250"/>
                            <a14:foregroundMark x1="24125" y1="73250" x2="17125" y2="61750"/>
                            <a14:foregroundMark x1="22000" y1="53500" x2="35625" y2="52250"/>
                            <a14:foregroundMark x1="49000" y1="56875" x2="60875" y2="55750"/>
                            <a14:foregroundMark x1="60875" y1="55750" x2="64500" y2="55875"/>
                            <a14:foregroundMark x1="68000" y1="49625" x2="51875" y2="49125"/>
                            <a14:foregroundMark x1="56250" y1="40125" x2="63625" y2="33750"/>
                            <a14:foregroundMark x1="63625" y1="33750" x2="55750" y2="27875"/>
                            <a14:foregroundMark x1="55750" y1="27875" x2="28125" y2="39500"/>
                            <a14:foregroundMark x1="28125" y1="39500" x2="23625" y2="49500"/>
                            <a14:foregroundMark x1="23625" y1="49500" x2="32250" y2="62125"/>
                            <a14:foregroundMark x1="32250" y1="62125" x2="55125" y2="67250"/>
                            <a14:foregroundMark x1="55125" y1="67250" x2="55250" y2="67125"/>
                            <a14:foregroundMark x1="66500" y1="60000" x2="67875" y2="37875"/>
                            <a14:foregroundMark x1="67875" y1="37875" x2="63125" y2="29125"/>
                            <a14:foregroundMark x1="63125" y1="29125" x2="53000" y2="27375"/>
                            <a14:foregroundMark x1="53000" y1="27375" x2="50875" y2="27625"/>
                            <a14:foregroundMark x1="32625" y1="29875" x2="47500" y2="17625"/>
                            <a14:foregroundMark x1="47500" y1="17625" x2="48750" y2="17000"/>
                            <a14:foregroundMark x1="32250" y1="74875" x2="39500" y2="81875"/>
                            <a14:foregroundMark x1="39500" y1="81875" x2="50625" y2="8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57124" y="5390016"/>
                <a:ext cx="609600" cy="609600"/>
              </a:xfrm>
              <a:prstGeom prst="rect">
                <a:avLst/>
              </a:prstGeom>
            </p:spPr>
          </p:pic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87B28B24-0AED-365D-B030-5BE28F581541}"/>
                  </a:ext>
                </a:extLst>
              </p:cNvPr>
              <p:cNvGrpSpPr/>
              <p:nvPr/>
            </p:nvGrpSpPr>
            <p:grpSpPr>
              <a:xfrm>
                <a:off x="4812068" y="5390016"/>
                <a:ext cx="755471" cy="609600"/>
                <a:chOff x="459197" y="5482386"/>
                <a:chExt cx="755471" cy="609600"/>
              </a:xfrm>
            </p:grpSpPr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63F08704-8A48-8BC0-4C29-AA7A76E46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AF2905B2-721B-E579-41D2-538FD0A8B3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336" y="5800249"/>
                  <a:ext cx="474332" cy="0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12B855F-647B-014A-54FC-053020560E91}"/>
                  </a:ext>
                </a:extLst>
              </p:cNvPr>
              <p:cNvGrpSpPr/>
              <p:nvPr/>
            </p:nvGrpSpPr>
            <p:grpSpPr>
              <a:xfrm>
                <a:off x="4584596" y="5390016"/>
                <a:ext cx="837072" cy="609600"/>
                <a:chOff x="459197" y="5482386"/>
                <a:chExt cx="837072" cy="609600"/>
              </a:xfrm>
            </p:grpSpPr>
            <p:pic>
              <p:nvPicPr>
                <p:cNvPr id="150" name="Picture 149">
                  <a:extLst>
                    <a:ext uri="{FF2B5EF4-FFF2-40B4-BE49-F238E27FC236}">
                      <a16:creationId xmlns:a16="http://schemas.microsoft.com/office/drawing/2014/main" id="{2D2A448C-9DAA-F26B-BE75-DA2EF01377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26125" y1="35000" x2="34375" y2="30000"/>
                              <a14:foregroundMark x1="34375" y1="30000" x2="40375" y2="38375"/>
                              <a14:foregroundMark x1="40375" y1="38375" x2="18125" y2="44000"/>
                              <a14:foregroundMark x1="18125" y1="44000" x2="16125" y2="43750"/>
                              <a14:foregroundMark x1="21000" y1="63875" x2="30625" y2="73875"/>
                              <a14:foregroundMark x1="30625" y1="73875" x2="44125" y2="75750"/>
                              <a14:foregroundMark x1="44125" y1="75750" x2="52000" y2="69250"/>
                              <a14:foregroundMark x1="52000" y1="69250" x2="61500" y2="69000"/>
                              <a14:foregroundMark x1="61500" y1="69000" x2="48625" y2="71125"/>
                              <a14:foregroundMark x1="48625" y1="71125" x2="37000" y2="67375"/>
                              <a14:foregroundMark x1="37000" y1="67375" x2="26875" y2="69250"/>
                              <a14:foregroundMark x1="26875" y1="69250" x2="22750" y2="66375"/>
                              <a14:foregroundMark x1="42375" y1="66625" x2="59125" y2="65375"/>
                              <a14:foregroundMark x1="59125" y1="65375" x2="64500" y2="62750"/>
                              <a14:foregroundMark x1="69125" y1="64875" x2="62875" y2="72125"/>
                              <a14:foregroundMark x1="62875" y1="72125" x2="54625" y2="77500"/>
                              <a14:foregroundMark x1="54625" y1="77500" x2="50250" y2="77750"/>
                              <a14:foregroundMark x1="34625" y1="79000" x2="24125" y2="73250"/>
                              <a14:foregroundMark x1="24125" y1="73250" x2="17125" y2="61750"/>
                              <a14:foregroundMark x1="22000" y1="53500" x2="35625" y2="52250"/>
                              <a14:foregroundMark x1="49000" y1="56875" x2="60875" y2="55750"/>
                              <a14:foregroundMark x1="60875" y1="55750" x2="64500" y2="55875"/>
                              <a14:foregroundMark x1="68000" y1="49625" x2="51875" y2="49125"/>
                              <a14:foregroundMark x1="56250" y1="40125" x2="63625" y2="33750"/>
                              <a14:foregroundMark x1="63625" y1="33750" x2="55750" y2="27875"/>
                              <a14:foregroundMark x1="55750" y1="27875" x2="28125" y2="39500"/>
                              <a14:foregroundMark x1="28125" y1="39500" x2="23625" y2="49500"/>
                              <a14:foregroundMark x1="23625" y1="49500" x2="32250" y2="62125"/>
                              <a14:foregroundMark x1="32250" y1="62125" x2="55125" y2="67250"/>
                              <a14:foregroundMark x1="55125" y1="67250" x2="55250" y2="67125"/>
                              <a14:foregroundMark x1="66500" y1="60000" x2="67875" y2="37875"/>
                              <a14:foregroundMark x1="67875" y1="37875" x2="63125" y2="29125"/>
                              <a14:foregroundMark x1="63125" y1="29125" x2="53000" y2="27375"/>
                              <a14:foregroundMark x1="53000" y1="27375" x2="50875" y2="27625"/>
                              <a14:foregroundMark x1="32625" y1="29875" x2="47500" y2="17625"/>
                              <a14:foregroundMark x1="47500" y1="17625" x2="48750" y2="17000"/>
                              <a14:foregroundMark x1="32250" y1="74875" x2="39500" y2="81875"/>
                              <a14:foregroundMark x1="39500" y1="81875" x2="50625" y2="860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197" y="5482386"/>
                  <a:ext cx="609600" cy="609600"/>
                </a:xfrm>
                <a:prstGeom prst="rect">
                  <a:avLst/>
                </a:prstGeom>
              </p:spPr>
            </p:pic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784A53B8-6510-44B7-8583-B1DCB2A41D53}"/>
                    </a:ext>
                  </a:extLst>
                </p:cNvPr>
                <p:cNvCxnSpPr>
                  <a:cxnSpLocks/>
                  <a:endCxn id="152" idx="3"/>
                </p:cNvCxnSpPr>
                <p:nvPr/>
              </p:nvCxnSpPr>
              <p:spPr>
                <a:xfrm flipV="1">
                  <a:off x="740336" y="5787186"/>
                  <a:ext cx="555933" cy="13063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3107BEE7-2377-1F15-051E-CF757AF67212}"/>
                  </a:ext>
                </a:extLst>
              </p:cNvPr>
              <p:cNvCxnSpPr>
                <a:cxnSpLocks/>
                <a:endCxn id="150" idx="3"/>
              </p:cNvCxnSpPr>
              <p:nvPr/>
            </p:nvCxnSpPr>
            <p:spPr>
              <a:xfrm flipV="1">
                <a:off x="4638263" y="5694816"/>
                <a:ext cx="555933" cy="13063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FB8543-B2E3-BD0A-14B6-915093C0A7A2}"/>
              </a:ext>
            </a:extLst>
          </p:cNvPr>
          <p:cNvSpPr/>
          <p:nvPr/>
        </p:nvSpPr>
        <p:spPr>
          <a:xfrm>
            <a:off x="8187980" y="2104244"/>
            <a:ext cx="1578725" cy="2518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Grover Iterate</a:t>
            </a:r>
          </a:p>
          <a:p>
            <a:pPr algn="ctr"/>
            <a:r>
              <a:rPr lang="en-US" sz="2800" dirty="0"/>
              <a:t>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B620B1-F49B-B962-FB99-432985E02C64}"/>
                  </a:ext>
                </a:extLst>
              </p:cNvPr>
              <p:cNvSpPr txBox="1"/>
              <p:nvPr/>
            </p:nvSpPr>
            <p:spPr>
              <a:xfrm>
                <a:off x="4286172" y="1860312"/>
                <a:ext cx="2463237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k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times through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B620B1-F49B-B962-FB99-432985E0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72" y="1860312"/>
                <a:ext cx="2463237" cy="427746"/>
              </a:xfrm>
              <a:prstGeom prst="rect">
                <a:avLst/>
              </a:prstGeom>
              <a:blipFill>
                <a:blip r:embed="rId10"/>
                <a:stretch>
                  <a:fillRect l="-2051" r="-102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6A54DE0-AC94-1400-BF26-F681DA1C25C7}"/>
              </a:ext>
            </a:extLst>
          </p:cNvPr>
          <p:cNvGrpSpPr/>
          <p:nvPr/>
        </p:nvGrpSpPr>
        <p:grpSpPr>
          <a:xfrm>
            <a:off x="1764297" y="3681644"/>
            <a:ext cx="609600" cy="703796"/>
            <a:chOff x="465844" y="5284471"/>
            <a:chExt cx="609600" cy="70379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BAF013-EA49-6A2E-0015-52B556225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6125" y1="35000" x2="34375" y2="30000"/>
                          <a14:foregroundMark x1="34375" y1="30000" x2="40375" y2="38375"/>
                          <a14:foregroundMark x1="40375" y1="38375" x2="18125" y2="44000"/>
                          <a14:foregroundMark x1="18125" y1="44000" x2="16125" y2="43750"/>
                          <a14:foregroundMark x1="21000" y1="63875" x2="30625" y2="73875"/>
                          <a14:foregroundMark x1="30625" y1="73875" x2="44125" y2="75750"/>
                          <a14:foregroundMark x1="44125" y1="75750" x2="52000" y2="69250"/>
                          <a14:foregroundMark x1="52000" y1="69250" x2="61500" y2="69000"/>
                          <a14:foregroundMark x1="61500" y1="69000" x2="48625" y2="71125"/>
                          <a14:foregroundMark x1="48625" y1="71125" x2="37000" y2="67375"/>
                          <a14:foregroundMark x1="37000" y1="67375" x2="26875" y2="69250"/>
                          <a14:foregroundMark x1="26875" y1="69250" x2="22750" y2="66375"/>
                          <a14:foregroundMark x1="42375" y1="66625" x2="59125" y2="65375"/>
                          <a14:foregroundMark x1="59125" y1="65375" x2="64500" y2="62750"/>
                          <a14:foregroundMark x1="69125" y1="64875" x2="62875" y2="72125"/>
                          <a14:foregroundMark x1="62875" y1="72125" x2="54625" y2="77500"/>
                          <a14:foregroundMark x1="54625" y1="77500" x2="50250" y2="77750"/>
                          <a14:foregroundMark x1="34625" y1="79000" x2="24125" y2="73250"/>
                          <a14:foregroundMark x1="24125" y1="73250" x2="17125" y2="61750"/>
                          <a14:foregroundMark x1="22000" y1="53500" x2="35625" y2="52250"/>
                          <a14:foregroundMark x1="49000" y1="56875" x2="60875" y2="55750"/>
                          <a14:foregroundMark x1="60875" y1="55750" x2="64500" y2="55875"/>
                          <a14:foregroundMark x1="68000" y1="49625" x2="51875" y2="49125"/>
                          <a14:foregroundMark x1="56250" y1="40125" x2="63625" y2="33750"/>
                          <a14:foregroundMark x1="63625" y1="33750" x2="55750" y2="27875"/>
                          <a14:foregroundMark x1="55750" y1="27875" x2="28125" y2="39500"/>
                          <a14:foregroundMark x1="28125" y1="39500" x2="23625" y2="49500"/>
                          <a14:foregroundMark x1="23625" y1="49500" x2="32250" y2="62125"/>
                          <a14:foregroundMark x1="32250" y1="62125" x2="55125" y2="67250"/>
                          <a14:foregroundMark x1="55125" y1="67250" x2="55250" y2="67125"/>
                          <a14:foregroundMark x1="66500" y1="60000" x2="67875" y2="37875"/>
                          <a14:foregroundMark x1="67875" y1="37875" x2="63125" y2="29125"/>
                          <a14:foregroundMark x1="63125" y1="29125" x2="53000" y2="27375"/>
                          <a14:foregroundMark x1="53000" y1="27375" x2="50875" y2="27625"/>
                          <a14:foregroundMark x1="32625" y1="29875" x2="47500" y2="17625"/>
                          <a14:foregroundMark x1="47500" y1="17625" x2="48750" y2="17000"/>
                          <a14:foregroundMark x1="32250" y1="74875" x2="39500" y2="81875"/>
                          <a14:foregroundMark x1="39500" y1="81875" x2="50625" y2="8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5844" y="5378667"/>
              <a:ext cx="609600" cy="609600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8777DD8-C179-0463-73A2-A8A1715051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629" y="5284471"/>
              <a:ext cx="8707" cy="48414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23E189-6801-7417-60F2-282AD8201039}"/>
              </a:ext>
            </a:extLst>
          </p:cNvPr>
          <p:cNvGrpSpPr/>
          <p:nvPr/>
        </p:nvGrpSpPr>
        <p:grpSpPr>
          <a:xfrm>
            <a:off x="3053639" y="2266622"/>
            <a:ext cx="3599299" cy="2328418"/>
            <a:chOff x="3040760" y="2266622"/>
            <a:chExt cx="3599299" cy="23284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AB22FE-BDE2-4196-0780-88318F6CF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0760" y="2266622"/>
              <a:ext cx="3599299" cy="23284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B99A24-D823-8E1B-AA10-90EF9B2A152D}"/>
                    </a:ext>
                  </a:extLst>
                </p:cNvPr>
                <p:cNvSpPr txBox="1"/>
                <p:nvPr/>
              </p:nvSpPr>
              <p:spPr>
                <a:xfrm>
                  <a:off x="4788962" y="2824433"/>
                  <a:ext cx="716120" cy="830997"/>
                </a:xfrm>
                <a:prstGeom prst="rect">
                  <a:avLst/>
                </a:prstGeom>
                <a:solidFill>
                  <a:schemeClr val="bg1">
                    <a:alpha val="78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B99A24-D823-8E1B-AA10-90EF9B2A1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962" y="2824433"/>
                  <a:ext cx="716120" cy="830997"/>
                </a:xfrm>
                <a:prstGeom prst="rect">
                  <a:avLst/>
                </a:prstGeom>
                <a:blipFill>
                  <a:blip r:embed="rId12"/>
                  <a:stretch>
                    <a:fillRect l="-14035" r="-1228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5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4.44444E-6 C -0.00976 -0.00556 -0.02044 -0.01135 -0.00429 0.00393 C 0.01198 0.01921 0.04987 0.06713 0.09805 0.09143 C 0.1461 0.11597 0.25365 0.14097 0.28425 0.15046 C 0.31485 0.16018 0.29857 0.15439 0.28217 0.1486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7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0764 C 0.05951 0.00672 0.10287 0.00602 0.15118 -4.44444E-6 C 0.19961 -0.00601 0.25313 -0.01736 0.30664 -0.02847 " pathEditMode="relative" ptsTypes="A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227 C 0.04792 -0.04398 0.08959 -0.10023 0.13685 -0.13264 C 0.18412 -0.16482 0.23711 -0.17338 0.29011 -0.1819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0764 C 0.05951 0.00672 0.10287 0.00602 0.15117 -2.96296E-6 C 0.19961 -0.00602 0.25313 -0.01736 0.30664 -0.0284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1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453 0.04491 L -0.01068 -0.010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0995 C 0.09531 -0.01273 0.16549 0.04051 0.20625 -0.00578 C 0.247 -0.05231 0.3526 -0.24236 0.24322 -0.28888 C 0.13372 -0.33541 -0.3474 -0.33472 -0.4504 -0.28472 C -0.55326 -0.23495 -0.44844 -0.03564 -0.37422 0.01042 C -0.3 0.05672 -0.09818 -0.00717 -0.00144 -0.00995 Z " pathEditMode="relative" ptsTypes="AAAAAA">
                                      <p:cBhvr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7 L 0.00026 0.04259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17 L 0.00013 -0.04398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CD9D-B69C-8D30-C9B1-2A6AFF67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14CE-1714-491D-685A-E2F1F64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DE82-F452-27F4-D41A-FD2FD100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network verification (NWV)?</a:t>
            </a:r>
          </a:p>
          <a:p>
            <a:r>
              <a:rPr lang="en-US" dirty="0"/>
              <a:t>Solving NWV via…</a:t>
            </a:r>
          </a:p>
          <a:p>
            <a:pPr lvl="1"/>
            <a:r>
              <a:rPr lang="en-US" dirty="0"/>
              <a:t>(Deterministic) Turing Machine Verifier (unstructured)</a:t>
            </a:r>
          </a:p>
          <a:p>
            <a:pPr lvl="1"/>
            <a:r>
              <a:rPr lang="en-US" dirty="0"/>
              <a:t>Classical Computation using “structure” [Kaezmain’12, Steffen’20]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Non-Deterministic Turing Machine Verifier (unstructured)</a:t>
            </a:r>
          </a:p>
          <a:p>
            <a:pPr lvl="1"/>
            <a:r>
              <a:rPr lang="en-US" dirty="0"/>
              <a:t>Quantum Computing via Grover’s Algorithm (unstructured)</a:t>
            </a:r>
          </a:p>
          <a:p>
            <a:r>
              <a:rPr lang="en-US" dirty="0">
                <a:solidFill>
                  <a:srgbClr val="FF0000"/>
                </a:solidFill>
              </a:rPr>
              <a:t>Is Quantum worth it? (Is quadratic speedup helpful?)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48EB-76FF-036C-EF7D-8285EF9C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26"/>
            <a:ext cx="10515600" cy="1325563"/>
          </a:xfrm>
        </p:spPr>
        <p:txBody>
          <a:bodyPr/>
          <a:lstStyle/>
          <a:p>
            <a:r>
              <a:rPr lang="en-US" dirty="0"/>
              <a:t>Is Quadratic Speedup useful?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DAC0C-6850-3212-4D0E-EF5F8EFDF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8849"/>
                <a:ext cx="10515600" cy="1603375"/>
              </a:xfrm>
            </p:spPr>
            <p:txBody>
              <a:bodyPr/>
              <a:lstStyle/>
              <a:p>
                <a:r>
                  <a:rPr lang="en-US" dirty="0"/>
                  <a:t>Q: With Grover, Quantum finds a solution in time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rad>
                  </m:oMath>
                </a14:m>
                <a:r>
                  <a:rPr lang="en-US" dirty="0"/>
                  <a:t> ) vs. classical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k).  Is this significant?</a:t>
                </a:r>
              </a:p>
              <a:p>
                <a:r>
                  <a:rPr lang="en-US" dirty="0"/>
                  <a:t>A: Depends a lot on the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/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DAC0C-6850-3212-4D0E-EF5F8EFDF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8849"/>
                <a:ext cx="10515600" cy="1603375"/>
              </a:xfrm>
              <a:blipFill>
                <a:blip r:embed="rId2"/>
                <a:stretch>
                  <a:fillRect l="-1086" t="-1575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5C1327-81F9-682B-33CA-21DA0467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67363"/>
              </p:ext>
            </p:extLst>
          </p:nvPr>
        </p:nvGraphicFramePr>
        <p:xfrm>
          <a:off x="5036234" y="2862775"/>
          <a:ext cx="644417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104">
                  <a:extLst>
                    <a:ext uri="{9D8B030D-6E8A-4147-A177-3AD203B41FA5}">
                      <a16:colId xmlns:a16="http://schemas.microsoft.com/office/drawing/2014/main" val="2721379900"/>
                    </a:ext>
                  </a:extLst>
                </a:gridCol>
                <a:gridCol w="1643231">
                  <a:extLst>
                    <a:ext uri="{9D8B030D-6E8A-4147-A177-3AD203B41FA5}">
                      <a16:colId xmlns:a16="http://schemas.microsoft.com/office/drawing/2014/main" val="2170016145"/>
                    </a:ext>
                  </a:extLst>
                </a:gridCol>
                <a:gridCol w="1586813">
                  <a:extLst>
                    <a:ext uri="{9D8B030D-6E8A-4147-A177-3AD203B41FA5}">
                      <a16:colId xmlns:a16="http://schemas.microsoft.com/office/drawing/2014/main" val="3061232092"/>
                    </a:ext>
                  </a:extLst>
                </a:gridCol>
                <a:gridCol w="2086027">
                  <a:extLst>
                    <a:ext uri="{9D8B030D-6E8A-4147-A177-3AD203B41FA5}">
                      <a16:colId xmlns:a16="http://schemas.microsoft.com/office/drawing/2014/main" val="836883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 (bits in input)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Classical time (unstructured)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Quantum time (a la Grover)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Nondeterministic 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~32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9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9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~45,000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~194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8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~3,000,000,000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~136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861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CCA4A7-2533-2D3C-0C3E-C552BDC83F18}"/>
              </a:ext>
            </a:extLst>
          </p:cNvPr>
          <p:cNvSpPr txBox="1">
            <a:spLocks/>
          </p:cNvSpPr>
          <p:nvPr/>
        </p:nvSpPr>
        <p:spPr>
          <a:xfrm>
            <a:off x="838200" y="2852224"/>
            <a:ext cx="3915508" cy="266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to test an input:</a:t>
            </a:r>
          </a:p>
          <a:p>
            <a:pPr lvl="1"/>
            <a:r>
              <a:rPr lang="en-US" dirty="0"/>
              <a:t>Classical machine needs  10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Quantum needs 1 sec (100x slowdown)</a:t>
            </a:r>
          </a:p>
          <a:p>
            <a:pPr lvl="1"/>
            <a:r>
              <a:rPr lang="en-US" dirty="0"/>
              <a:t>Non-deterministic TM needs 1 hour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D2EE9-D560-3DF5-594B-B28EAA7C3D3D}"/>
              </a:ext>
            </a:extLst>
          </p:cNvPr>
          <p:cNvSpPr txBox="1"/>
          <p:nvPr/>
        </p:nvSpPr>
        <p:spPr>
          <a:xfrm>
            <a:off x="1603717" y="5609151"/>
            <a:ext cx="90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inputs are “reasonably sized” (~32-48 bits) then yes</a:t>
            </a:r>
          </a:p>
        </p:txBody>
      </p:sp>
    </p:spTree>
    <p:extLst>
      <p:ext uri="{BB962C8B-B14F-4D97-AF65-F5344CB8AC3E}">
        <p14:creationId xmlns:p14="http://schemas.microsoft.com/office/powerpoint/2010/main" val="3346750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3CC5-1684-A4E0-AA0D-22705B23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90CA-EC61-49C4-E58D-928B1F959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 showed:</a:t>
            </a:r>
          </a:p>
          <a:p>
            <a:pPr lvl="1"/>
            <a:r>
              <a:rPr lang="en-US" dirty="0"/>
              <a:t>Quantum applies to Network Verification by quadratically speeding up unstructured search</a:t>
            </a:r>
          </a:p>
          <a:p>
            <a:r>
              <a:rPr lang="en-US" dirty="0">
                <a:solidFill>
                  <a:srgbClr val="FF0000"/>
                </a:solidFill>
              </a:rPr>
              <a:t>Some (very) preliminary results in our paper</a:t>
            </a:r>
          </a:p>
          <a:p>
            <a:pPr lvl="1"/>
            <a:r>
              <a:rPr lang="en-US" dirty="0"/>
              <a:t>Analysis on # qubits needed (incl. scratch)</a:t>
            </a:r>
          </a:p>
          <a:p>
            <a:pPr lvl="1"/>
            <a:r>
              <a:rPr lang="en-US" dirty="0"/>
              <a:t>Attempts at running QC on small (3-node) network</a:t>
            </a:r>
          </a:p>
          <a:p>
            <a:r>
              <a:rPr lang="en-US" dirty="0">
                <a:solidFill>
                  <a:srgbClr val="FF0000"/>
                </a:solidFill>
              </a:rPr>
              <a:t>We admit:</a:t>
            </a:r>
          </a:p>
          <a:p>
            <a:pPr lvl="1"/>
            <a:r>
              <a:rPr lang="en-US" dirty="0"/>
              <a:t>Quantum computing not ready for practical use for “reasonably sized” NWV problems </a:t>
            </a:r>
          </a:p>
          <a:p>
            <a:r>
              <a:rPr lang="en-US" dirty="0">
                <a:solidFill>
                  <a:srgbClr val="FF0000"/>
                </a:solidFill>
              </a:rPr>
              <a:t>Important Future Direction: find some “structure” in the problem to either</a:t>
            </a:r>
          </a:p>
          <a:p>
            <a:pPr lvl="1"/>
            <a:r>
              <a:rPr lang="en-US" dirty="0"/>
              <a:t>Reduce the search space and speedup via Grover</a:t>
            </a:r>
          </a:p>
          <a:p>
            <a:pPr lvl="1"/>
            <a:r>
              <a:rPr lang="en-US" dirty="0"/>
              <a:t>Find a way to apply quantum with greater “power” (i.e., something beyond Grover)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93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7C99-9D44-0AD4-BE0F-3A2C2C18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B880-1BB7-88EB-27A4-8FBC1C56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3217-9A49-02C8-9927-C3D527B8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D7FD9C-ACEE-B045-5C92-D38CD1B7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5818" cy="1325563"/>
          </a:xfrm>
        </p:spPr>
        <p:txBody>
          <a:bodyPr/>
          <a:lstStyle/>
          <a:p>
            <a:r>
              <a:rPr lang="en-US" dirty="0"/>
              <a:t>Structured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9BF1A-202E-A4DE-A26F-5F5ECD6DA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9" y="501167"/>
            <a:ext cx="1106561" cy="52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D0660-19EA-51E6-396F-E2A4EE31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6" y="2129850"/>
            <a:ext cx="1106561" cy="52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B24BE-950E-3B12-BE52-86247485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2129850"/>
            <a:ext cx="1106561" cy="52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509F5-BB83-76FE-1DD9-25C0B3AA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5" y="4641699"/>
            <a:ext cx="1106561" cy="52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DEA29-4FFA-ECA0-7764-3A4F46E8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4641700"/>
            <a:ext cx="1106561" cy="52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E5FD6-F7D8-2D0E-9095-12C1C555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0" y="6085076"/>
            <a:ext cx="1106561" cy="5267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094D59-9544-BB21-5C19-51443CB03B7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295297" y="1027906"/>
            <a:ext cx="1275373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42E3AC-E967-1A0E-67F7-670AE219D78D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9570670" y="1027906"/>
            <a:ext cx="1106561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E3ED94-B41F-259F-1B36-84E9AADB91F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8295296" y="2656589"/>
            <a:ext cx="1" cy="19851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77C98E-CFF4-B0A5-BD01-C903AEC421D0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677231" y="2656589"/>
            <a:ext cx="0" cy="19851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D27B8F-8E89-7178-5E15-8F0D930558C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295296" y="5168438"/>
            <a:ext cx="1139335" cy="9166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2083C3-4FA1-6222-9906-F0F9A9CE6E3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434631" y="5168439"/>
            <a:ext cx="1242600" cy="9166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E58938E-4A75-2D63-7FD1-7B246F56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61" y="3405910"/>
            <a:ext cx="1106561" cy="5267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4874C9-7B6F-821B-00E5-29ACBD557AE9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>
            <a:off x="8295297" y="2656589"/>
            <a:ext cx="1219245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A45C474-F751-2AED-C18E-2A836B782E17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9514542" y="2656589"/>
            <a:ext cx="1162689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941D35-5F34-ADE8-C662-9FE14DC8A03D}"/>
              </a:ext>
            </a:extLst>
          </p:cNvPr>
          <p:cNvCxnSpPr>
            <a:cxnSpLocks/>
            <a:stCxn id="8" idx="0"/>
            <a:endCxn id="29" idx="2"/>
          </p:cNvCxnSpPr>
          <p:nvPr/>
        </p:nvCxnSpPr>
        <p:spPr>
          <a:xfrm flipV="1">
            <a:off x="8295296" y="3932649"/>
            <a:ext cx="1219246" cy="70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CD9C49-B5EB-605B-78CA-E48D6AF45704}"/>
              </a:ext>
            </a:extLst>
          </p:cNvPr>
          <p:cNvCxnSpPr>
            <a:cxnSpLocks/>
            <a:stCxn id="9" idx="0"/>
            <a:endCxn id="29" idx="2"/>
          </p:cNvCxnSpPr>
          <p:nvPr/>
        </p:nvCxnSpPr>
        <p:spPr>
          <a:xfrm flipH="1" flipV="1">
            <a:off x="9514542" y="3932649"/>
            <a:ext cx="1162689" cy="7090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167BB8-7DE0-9C5D-3CAE-120C7C71BC1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848576" y="4905069"/>
            <a:ext cx="127537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2AEF15-FC32-D8DE-E0C7-7B3CAD526F12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8848577" y="2393220"/>
            <a:ext cx="12753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58F66F4-3926-0770-D1B7-79F281DFACDB}"/>
              </a:ext>
            </a:extLst>
          </p:cNvPr>
          <p:cNvSpPr txBox="1"/>
          <p:nvPr/>
        </p:nvSpPr>
        <p:spPr>
          <a:xfrm>
            <a:off x="8437735" y="5910796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CCD128-984A-93CD-AB84-E49B395C7DB1}"/>
              </a:ext>
            </a:extLst>
          </p:cNvPr>
          <p:cNvSpPr txBox="1"/>
          <p:nvPr/>
        </p:nvSpPr>
        <p:spPr>
          <a:xfrm>
            <a:off x="8563757" y="384073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E0A06D-E167-701C-08D4-FDF9785F9C0D}"/>
              </a:ext>
            </a:extLst>
          </p:cNvPr>
          <p:cNvSpPr txBox="1"/>
          <p:nvPr/>
        </p:nvSpPr>
        <p:spPr>
          <a:xfrm>
            <a:off x="11284903" y="4551125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260BDC8-F9E8-32D9-D672-99E3F3FF56A6}"/>
              </a:ext>
            </a:extLst>
          </p:cNvPr>
          <p:cNvSpPr/>
          <p:nvPr/>
        </p:nvSpPr>
        <p:spPr>
          <a:xfrm>
            <a:off x="8243669" y="998806"/>
            <a:ext cx="1336430" cy="5134708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430" h="5134708">
                <a:moveTo>
                  <a:pt x="1336430" y="0"/>
                </a:moveTo>
                <a:lnTo>
                  <a:pt x="42203" y="1181686"/>
                </a:lnTo>
                <a:lnTo>
                  <a:pt x="0" y="4107766"/>
                </a:lnTo>
                <a:lnTo>
                  <a:pt x="1209821" y="5134708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0E0F6C9-DF43-66D7-DA01-C0C1DDBCC0F3}"/>
              </a:ext>
            </a:extLst>
          </p:cNvPr>
          <p:cNvSpPr/>
          <p:nvPr/>
        </p:nvSpPr>
        <p:spPr>
          <a:xfrm>
            <a:off x="8032652" y="1009136"/>
            <a:ext cx="2937384" cy="5134708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  <a:gd name="connsiteX0" fmla="*/ 1336430 w 2672862"/>
              <a:gd name="connsiteY0" fmla="*/ 0 h 5134708"/>
              <a:gd name="connsiteX1" fmla="*/ 2672862 w 2672862"/>
              <a:gd name="connsiteY1" fmla="*/ 1392702 h 5134708"/>
              <a:gd name="connsiteX2" fmla="*/ 0 w 2672862"/>
              <a:gd name="connsiteY2" fmla="*/ 4107766 h 5134708"/>
              <a:gd name="connsiteX3" fmla="*/ 1209821 w 2672862"/>
              <a:gd name="connsiteY3" fmla="*/ 5134708 h 5134708"/>
              <a:gd name="connsiteX0" fmla="*/ 126609 w 1463154"/>
              <a:gd name="connsiteY0" fmla="*/ 0 h 5134708"/>
              <a:gd name="connsiteX1" fmla="*/ 1463041 w 1463154"/>
              <a:gd name="connsiteY1" fmla="*/ 1392702 h 5134708"/>
              <a:gd name="connsiteX2" fmla="*/ 56271 w 1463154"/>
              <a:gd name="connsiteY2" fmla="*/ 2419643 h 5134708"/>
              <a:gd name="connsiteX3" fmla="*/ 0 w 1463154"/>
              <a:gd name="connsiteY3" fmla="*/ 5134708 h 5134708"/>
              <a:gd name="connsiteX0" fmla="*/ 126609 w 1463154"/>
              <a:gd name="connsiteY0" fmla="*/ 0 h 5134708"/>
              <a:gd name="connsiteX1" fmla="*/ 1463041 w 1463154"/>
              <a:gd name="connsiteY1" fmla="*/ 1392702 h 5134708"/>
              <a:gd name="connsiteX2" fmla="*/ 56271 w 1463154"/>
              <a:gd name="connsiteY2" fmla="*/ 2419643 h 5134708"/>
              <a:gd name="connsiteX3" fmla="*/ 2763 w 1463154"/>
              <a:gd name="connsiteY3" fmla="*/ 3717609 h 5134708"/>
              <a:gd name="connsiteX4" fmla="*/ 0 w 1463154"/>
              <a:gd name="connsiteY4" fmla="*/ 5134708 h 5134708"/>
              <a:gd name="connsiteX0" fmla="*/ 1347735 w 2684280"/>
              <a:gd name="connsiteY0" fmla="*/ 0 h 5134708"/>
              <a:gd name="connsiteX1" fmla="*/ 2684167 w 2684280"/>
              <a:gd name="connsiteY1" fmla="*/ 1392702 h 5134708"/>
              <a:gd name="connsiteX2" fmla="*/ 1277397 w 2684280"/>
              <a:gd name="connsiteY2" fmla="*/ 2419643 h 5134708"/>
              <a:gd name="connsiteX3" fmla="*/ 0 w 2684280"/>
              <a:gd name="connsiteY3" fmla="*/ 3858286 h 5134708"/>
              <a:gd name="connsiteX4" fmla="*/ 1221126 w 2684280"/>
              <a:gd name="connsiteY4" fmla="*/ 5134708 h 5134708"/>
              <a:gd name="connsiteX0" fmla="*/ 1347735 w 2684239"/>
              <a:gd name="connsiteY0" fmla="*/ 0 h 5134708"/>
              <a:gd name="connsiteX1" fmla="*/ 2684167 w 2684239"/>
              <a:gd name="connsiteY1" fmla="*/ 1392702 h 5134708"/>
              <a:gd name="connsiteX2" fmla="*/ 1291465 w 2684239"/>
              <a:gd name="connsiteY2" fmla="*/ 2602523 h 5134708"/>
              <a:gd name="connsiteX3" fmla="*/ 0 w 2684239"/>
              <a:gd name="connsiteY3" fmla="*/ 3858286 h 5134708"/>
              <a:gd name="connsiteX4" fmla="*/ 1221126 w 2684239"/>
              <a:gd name="connsiteY4" fmla="*/ 5134708 h 5134708"/>
              <a:gd name="connsiteX0" fmla="*/ 1347735 w 2684239"/>
              <a:gd name="connsiteY0" fmla="*/ 0 h 5134708"/>
              <a:gd name="connsiteX1" fmla="*/ 2684167 w 2684239"/>
              <a:gd name="connsiteY1" fmla="*/ 1392702 h 5134708"/>
              <a:gd name="connsiteX2" fmla="*/ 1291465 w 2684239"/>
              <a:gd name="connsiteY2" fmla="*/ 2602523 h 5134708"/>
              <a:gd name="connsiteX3" fmla="*/ 0 w 2684239"/>
              <a:gd name="connsiteY3" fmla="*/ 3858286 h 5134708"/>
              <a:gd name="connsiteX4" fmla="*/ 1221126 w 2684239"/>
              <a:gd name="connsiteY4" fmla="*/ 5134708 h 5134708"/>
              <a:gd name="connsiteX0" fmla="*/ 1347735 w 2684167"/>
              <a:gd name="connsiteY0" fmla="*/ 0 h 5134708"/>
              <a:gd name="connsiteX1" fmla="*/ 2684167 w 2684167"/>
              <a:gd name="connsiteY1" fmla="*/ 1392702 h 5134708"/>
              <a:gd name="connsiteX2" fmla="*/ 1291465 w 2684167"/>
              <a:gd name="connsiteY2" fmla="*/ 2602523 h 5134708"/>
              <a:gd name="connsiteX3" fmla="*/ 0 w 2684167"/>
              <a:gd name="connsiteY3" fmla="*/ 3858286 h 5134708"/>
              <a:gd name="connsiteX4" fmla="*/ 1221126 w 2684167"/>
              <a:gd name="connsiteY4" fmla="*/ 5134708 h 5134708"/>
              <a:gd name="connsiteX0" fmla="*/ 1347735 w 2684208"/>
              <a:gd name="connsiteY0" fmla="*/ 0 h 5134708"/>
              <a:gd name="connsiteX1" fmla="*/ 2684167 w 2684208"/>
              <a:gd name="connsiteY1" fmla="*/ 1392702 h 5134708"/>
              <a:gd name="connsiteX2" fmla="*/ 1305533 w 2684208"/>
              <a:gd name="connsiteY2" fmla="*/ 2377440 h 5134708"/>
              <a:gd name="connsiteX3" fmla="*/ 0 w 2684208"/>
              <a:gd name="connsiteY3" fmla="*/ 3858286 h 5134708"/>
              <a:gd name="connsiteX4" fmla="*/ 1221126 w 2684208"/>
              <a:gd name="connsiteY4" fmla="*/ 5134708 h 5134708"/>
              <a:gd name="connsiteX0" fmla="*/ 1347735 w 2684208"/>
              <a:gd name="connsiteY0" fmla="*/ 0 h 5134708"/>
              <a:gd name="connsiteX1" fmla="*/ 2684167 w 2684208"/>
              <a:gd name="connsiteY1" fmla="*/ 1392702 h 5134708"/>
              <a:gd name="connsiteX2" fmla="*/ 1305533 w 2684208"/>
              <a:gd name="connsiteY2" fmla="*/ 2377440 h 5134708"/>
              <a:gd name="connsiteX3" fmla="*/ 0 w 2684208"/>
              <a:gd name="connsiteY3" fmla="*/ 3858286 h 5134708"/>
              <a:gd name="connsiteX4" fmla="*/ 1221126 w 2684208"/>
              <a:gd name="connsiteY4" fmla="*/ 5134708 h 5134708"/>
              <a:gd name="connsiteX0" fmla="*/ 1347735 w 2684167"/>
              <a:gd name="connsiteY0" fmla="*/ 0 h 5134708"/>
              <a:gd name="connsiteX1" fmla="*/ 2684167 w 2684167"/>
              <a:gd name="connsiteY1" fmla="*/ 1392702 h 5134708"/>
              <a:gd name="connsiteX2" fmla="*/ 1305533 w 2684167"/>
              <a:gd name="connsiteY2" fmla="*/ 2377440 h 5134708"/>
              <a:gd name="connsiteX3" fmla="*/ 0 w 2684167"/>
              <a:gd name="connsiteY3" fmla="*/ 3858286 h 5134708"/>
              <a:gd name="connsiteX4" fmla="*/ 1221126 w 2684167"/>
              <a:gd name="connsiteY4" fmla="*/ 5134708 h 5134708"/>
              <a:gd name="connsiteX0" fmla="*/ 1347735 w 2656031"/>
              <a:gd name="connsiteY0" fmla="*/ 0 h 5134708"/>
              <a:gd name="connsiteX1" fmla="*/ 2656031 w 2656031"/>
              <a:gd name="connsiteY1" fmla="*/ 1463040 h 5134708"/>
              <a:gd name="connsiteX2" fmla="*/ 1305533 w 2656031"/>
              <a:gd name="connsiteY2" fmla="*/ 2377440 h 5134708"/>
              <a:gd name="connsiteX3" fmla="*/ 0 w 2656031"/>
              <a:gd name="connsiteY3" fmla="*/ 3858286 h 5134708"/>
              <a:gd name="connsiteX4" fmla="*/ 1221126 w 2656031"/>
              <a:gd name="connsiteY4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0 w 2740437"/>
              <a:gd name="connsiteY3" fmla="*/ 3858286 h 5134708"/>
              <a:gd name="connsiteX4" fmla="*/ 1221126 w 2740437"/>
              <a:gd name="connsiteY4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1012875 w 2740437"/>
              <a:gd name="connsiteY3" fmla="*/ 2704735 h 5134708"/>
              <a:gd name="connsiteX4" fmla="*/ 0 w 2740437"/>
              <a:gd name="connsiteY4" fmla="*/ 3858286 h 5134708"/>
              <a:gd name="connsiteX5" fmla="*/ 1221126 w 2740437"/>
              <a:gd name="connsiteY5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1294229 w 2740437"/>
              <a:gd name="connsiteY3" fmla="*/ 2831345 h 5134708"/>
              <a:gd name="connsiteX4" fmla="*/ 0 w 2740437"/>
              <a:gd name="connsiteY4" fmla="*/ 3858286 h 5134708"/>
              <a:gd name="connsiteX5" fmla="*/ 1221126 w 2740437"/>
              <a:gd name="connsiteY5" fmla="*/ 5134708 h 5134708"/>
              <a:gd name="connsiteX0" fmla="*/ 1544682 w 2937384"/>
              <a:gd name="connsiteY0" fmla="*/ 0 h 5134708"/>
              <a:gd name="connsiteX1" fmla="*/ 2937384 w 2937384"/>
              <a:gd name="connsiteY1" fmla="*/ 1392702 h 5134708"/>
              <a:gd name="connsiteX2" fmla="*/ 1502480 w 2937384"/>
              <a:gd name="connsiteY2" fmla="*/ 2377440 h 5134708"/>
              <a:gd name="connsiteX3" fmla="*/ 1491176 w 2937384"/>
              <a:gd name="connsiteY3" fmla="*/ 2831345 h 5134708"/>
              <a:gd name="connsiteX4" fmla="*/ 0 w 2937384"/>
              <a:gd name="connsiteY4" fmla="*/ 3816083 h 5134708"/>
              <a:gd name="connsiteX5" fmla="*/ 1418073 w 2937384"/>
              <a:gd name="connsiteY5" fmla="*/ 5134708 h 5134708"/>
              <a:gd name="connsiteX0" fmla="*/ 1544682 w 2937384"/>
              <a:gd name="connsiteY0" fmla="*/ 0 h 5134708"/>
              <a:gd name="connsiteX1" fmla="*/ 2937384 w 2937384"/>
              <a:gd name="connsiteY1" fmla="*/ 1392702 h 5134708"/>
              <a:gd name="connsiteX2" fmla="*/ 1502480 w 2937384"/>
              <a:gd name="connsiteY2" fmla="*/ 2377440 h 5134708"/>
              <a:gd name="connsiteX3" fmla="*/ 1491176 w 2937384"/>
              <a:gd name="connsiteY3" fmla="*/ 2901684 h 5134708"/>
              <a:gd name="connsiteX4" fmla="*/ 0 w 2937384"/>
              <a:gd name="connsiteY4" fmla="*/ 3816083 h 5134708"/>
              <a:gd name="connsiteX5" fmla="*/ 1418073 w 2937384"/>
              <a:gd name="connsiteY5" fmla="*/ 5134708 h 51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384" h="5134708">
                <a:moveTo>
                  <a:pt x="1544682" y="0"/>
                </a:moveTo>
                <a:lnTo>
                  <a:pt x="2937384" y="1392702"/>
                </a:lnTo>
                <a:lnTo>
                  <a:pt x="1502480" y="2377440"/>
                </a:lnTo>
                <a:lnTo>
                  <a:pt x="1491176" y="2901684"/>
                </a:lnTo>
                <a:lnTo>
                  <a:pt x="0" y="3816083"/>
                </a:lnTo>
                <a:lnTo>
                  <a:pt x="1418073" y="5134708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978CCC9-3B2E-828E-61E1-17EEA8E54C5F}"/>
              </a:ext>
            </a:extLst>
          </p:cNvPr>
          <p:cNvSpPr/>
          <p:nvPr/>
        </p:nvSpPr>
        <p:spPr>
          <a:xfrm flipH="1">
            <a:off x="9382779" y="1004368"/>
            <a:ext cx="1320018" cy="5168575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364566 w 1364566"/>
              <a:gd name="connsiteY0" fmla="*/ 0 h 5134708"/>
              <a:gd name="connsiteX1" fmla="*/ 70339 w 1364566"/>
              <a:gd name="connsiteY1" fmla="*/ 1181686 h 5134708"/>
              <a:gd name="connsiteX2" fmla="*/ 0 w 1364566"/>
              <a:gd name="connsiteY2" fmla="*/ 4192172 h 5134708"/>
              <a:gd name="connsiteX3" fmla="*/ 1237957 w 1364566"/>
              <a:gd name="connsiteY3" fmla="*/ 5134708 h 5134708"/>
              <a:gd name="connsiteX0" fmla="*/ 1446627 w 1446627"/>
              <a:gd name="connsiteY0" fmla="*/ 0 h 5134708"/>
              <a:gd name="connsiteX1" fmla="*/ 0 w 1446627"/>
              <a:gd name="connsiteY1" fmla="*/ 1317153 h 5134708"/>
              <a:gd name="connsiteX2" fmla="*/ 82061 w 1446627"/>
              <a:gd name="connsiteY2" fmla="*/ 4192172 h 5134708"/>
              <a:gd name="connsiteX3" fmla="*/ 1320018 w 1446627"/>
              <a:gd name="connsiteY3" fmla="*/ 5134708 h 5134708"/>
              <a:gd name="connsiteX0" fmla="*/ 1153264 w 1382255"/>
              <a:gd name="connsiteY0" fmla="*/ 0 h 5168575"/>
              <a:gd name="connsiteX1" fmla="*/ 62237 w 1382255"/>
              <a:gd name="connsiteY1" fmla="*/ 1351020 h 5168575"/>
              <a:gd name="connsiteX2" fmla="*/ 144298 w 1382255"/>
              <a:gd name="connsiteY2" fmla="*/ 4226039 h 5168575"/>
              <a:gd name="connsiteX3" fmla="*/ 1382255 w 1382255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1986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018" h="5168575">
                <a:moveTo>
                  <a:pt x="1091027" y="0"/>
                </a:moveTo>
                <a:lnTo>
                  <a:pt x="0" y="1198620"/>
                </a:lnTo>
                <a:lnTo>
                  <a:pt x="82061" y="4226039"/>
                </a:lnTo>
                <a:lnTo>
                  <a:pt x="1320018" y="5168575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F24C22-EB65-D4A6-3611-F5BA5E1D597D}"/>
              </a:ext>
            </a:extLst>
          </p:cNvPr>
          <p:cNvSpPr txBox="1"/>
          <p:nvPr/>
        </p:nvSpPr>
        <p:spPr>
          <a:xfrm>
            <a:off x="948345" y="6264739"/>
            <a:ext cx="6534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[Steffen20] 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Steffen, Gehr,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Tsankov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Vanbever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effectLst/>
                <a:latin typeface="Helvetica" pitchFamily="2" charset="0"/>
              </a:rPr>
              <a:t>Probabilistic verification of network configurations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. SIGCOMM’20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1231C38C-404A-8EDB-DAE2-BC05DC8C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92963" cy="478619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Control Plane Example: BGP with link failures [Steffen’20]</a:t>
            </a:r>
          </a:p>
          <a:p>
            <a:pPr lvl="3"/>
            <a:r>
              <a:rPr lang="en-US" dirty="0"/>
              <a:t>Identify “cold” links never (rarely) taken</a:t>
            </a:r>
          </a:p>
          <a:p>
            <a:pPr lvl="3"/>
            <a:r>
              <a:rPr lang="en-US" dirty="0"/>
              <a:t>Exclude from set of links considered</a:t>
            </a:r>
          </a:p>
          <a:p>
            <a:pPr lvl="3"/>
            <a:r>
              <a:rPr lang="en-US" dirty="0"/>
              <a:t>Hard to identify cold links in some scenarios (e.g., </a:t>
            </a:r>
            <a:r>
              <a:rPr lang="en-US" dirty="0" err="1"/>
              <a:t>multiflow</a:t>
            </a:r>
            <a:r>
              <a:rPr lang="en-US" dirty="0"/>
              <a:t>)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1019F2-BE41-3EF8-CF53-78B9D1A6F043}"/>
              </a:ext>
            </a:extLst>
          </p:cNvPr>
          <p:cNvGrpSpPr/>
          <p:nvPr/>
        </p:nvGrpSpPr>
        <p:grpSpPr>
          <a:xfrm>
            <a:off x="8150589" y="2129850"/>
            <a:ext cx="2726043" cy="3062807"/>
            <a:chOff x="8150589" y="2129850"/>
            <a:chExt cx="2726043" cy="30628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10CEA6-E6C7-EBDE-6A52-EFC9E7C0B39A}"/>
                </a:ext>
              </a:extLst>
            </p:cNvPr>
            <p:cNvSpPr/>
            <p:nvPr/>
          </p:nvSpPr>
          <p:spPr>
            <a:xfrm>
              <a:off x="8660687" y="2129850"/>
              <a:ext cx="1593656" cy="526739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A54DAF-7F31-F2DD-09C6-674AFEFDB95D}"/>
                </a:ext>
              </a:extLst>
            </p:cNvPr>
            <p:cNvSpPr/>
            <p:nvPr/>
          </p:nvSpPr>
          <p:spPr>
            <a:xfrm>
              <a:off x="8711973" y="4665918"/>
              <a:ext cx="1593656" cy="526739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92FF1E-F9F0-8A14-051F-A6F9A0A64789}"/>
                </a:ext>
              </a:extLst>
            </p:cNvPr>
            <p:cNvSpPr/>
            <p:nvPr/>
          </p:nvSpPr>
          <p:spPr>
            <a:xfrm rot="1713421">
              <a:off x="9282976" y="4053678"/>
              <a:ext cx="1593656" cy="526739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2AC6905-B37D-31A0-DFA3-651A52678559}"/>
                </a:ext>
              </a:extLst>
            </p:cNvPr>
            <p:cNvSpPr/>
            <p:nvPr/>
          </p:nvSpPr>
          <p:spPr>
            <a:xfrm rot="1713421">
              <a:off x="8150589" y="2785883"/>
              <a:ext cx="1593656" cy="526739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97B936-99AF-AF1E-EC24-5B32B5136863}"/>
              </a:ext>
            </a:extLst>
          </p:cNvPr>
          <p:cNvSpPr txBox="1"/>
          <p:nvPr/>
        </p:nvSpPr>
        <p:spPr>
          <a:xfrm>
            <a:off x="955880" y="4062663"/>
            <a:ext cx="6492963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Structured Approaches work well for some properties and some protocol configurations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Easily overwhelmed for some property/configuration combos</a:t>
            </a:r>
          </a:p>
        </p:txBody>
      </p:sp>
    </p:spTree>
    <p:extLst>
      <p:ext uri="{BB962C8B-B14F-4D97-AF65-F5344CB8AC3E}">
        <p14:creationId xmlns:p14="http://schemas.microsoft.com/office/powerpoint/2010/main" val="40654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3F4CBD-5DE4-D19A-1192-A686AAC6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103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A: Maybe? </a:t>
            </a:r>
            <a:r>
              <a:rPr lang="en-US" sz="3200" dirty="0"/>
              <a:t>Network Verification (NWV) seems a good fit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B2E4E-F95B-811C-07A7-AA86F66F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1" y="1825625"/>
            <a:ext cx="10958733" cy="4228334"/>
          </a:xfrm>
        </p:spPr>
        <p:txBody>
          <a:bodyPr wrap="square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Why?  Because…</a:t>
            </a:r>
          </a:p>
          <a:p>
            <a:pPr lvl="1"/>
            <a:r>
              <a:rPr lang="en-US" dirty="0"/>
              <a:t>NWV often decomposable into massive # of short, independent parallel jobs</a:t>
            </a:r>
          </a:p>
          <a:p>
            <a:pPr lvl="1"/>
            <a:r>
              <a:rPr lang="en-US" dirty="0"/>
              <a:t>Just need a good way to run those jobs in parallel (hint: quantum)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Disclaimers: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Our Quantum Approach here (preliminary): </a:t>
            </a:r>
            <a:r>
              <a:rPr lang="en-US" dirty="0"/>
              <a:t>“</a:t>
            </a:r>
            <a:r>
              <a:rPr lang="en-US" b="1" dirty="0"/>
              <a:t>unstructured</a:t>
            </a:r>
            <a:r>
              <a:rPr lang="en-US" dirty="0"/>
              <a:t>” search</a:t>
            </a:r>
          </a:p>
          <a:p>
            <a:pPr lvl="2"/>
            <a:r>
              <a:rPr lang="en-US" dirty="0"/>
              <a:t>Only achieves </a:t>
            </a:r>
            <a:r>
              <a:rPr lang="en-US" b="1" dirty="0"/>
              <a:t>quadratic speedup </a:t>
            </a:r>
            <a:r>
              <a:rPr lang="en-US" dirty="0"/>
              <a:t>over classical (we’ll see that’s still pretty good)</a:t>
            </a:r>
          </a:p>
          <a:p>
            <a:pPr lvl="2"/>
            <a:r>
              <a:rPr lang="en-US" dirty="0"/>
              <a:t>With right “</a:t>
            </a:r>
            <a:r>
              <a:rPr lang="en-US" b="1" dirty="0"/>
              <a:t>structure</a:t>
            </a:r>
            <a:r>
              <a:rPr lang="en-US" dirty="0"/>
              <a:t>”, quantum could give exponential speedup (much faster, but very hard to find usable “structure”)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Existing hardware can only support toy networks</a:t>
            </a:r>
          </a:p>
          <a:p>
            <a:pPr lvl="2"/>
            <a:r>
              <a:rPr lang="en-US" dirty="0"/>
              <a:t>No </a:t>
            </a:r>
            <a:r>
              <a:rPr lang="en-US" b="1" dirty="0"/>
              <a:t>quantum advantage </a:t>
            </a:r>
            <a:r>
              <a:rPr lang="en-US" dirty="0"/>
              <a:t>yet: existing HW can’t support enough jobs to “parallelize”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7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0272-28B9-33EE-2587-8B88EBC1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EB61-C0BF-021B-0CBA-C0235E7C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network verification (NWV)?</a:t>
            </a:r>
          </a:p>
          <a:p>
            <a:r>
              <a:rPr lang="en-US" dirty="0"/>
              <a:t>Solving NWV via…</a:t>
            </a:r>
          </a:p>
          <a:p>
            <a:pPr lvl="1"/>
            <a:r>
              <a:rPr lang="en-US" dirty="0"/>
              <a:t>(Deterministic) Turing Machine Verifier (unstructured)</a:t>
            </a:r>
          </a:p>
          <a:p>
            <a:pPr lvl="1"/>
            <a:r>
              <a:rPr lang="en-US" dirty="0"/>
              <a:t>Classical Computation using “structure” [Kaezmain’12, Steffen’20]</a:t>
            </a:r>
          </a:p>
          <a:p>
            <a:pPr lvl="1"/>
            <a:r>
              <a:rPr lang="en-US" dirty="0"/>
              <a:t>Non-Deterministic Turing Machine Verifier (unstructured)</a:t>
            </a:r>
          </a:p>
          <a:p>
            <a:pPr lvl="1"/>
            <a:r>
              <a:rPr lang="en-US" dirty="0"/>
              <a:t>Quantum Computing via Grover’s Algorithm (unstructured)</a:t>
            </a:r>
          </a:p>
          <a:p>
            <a:r>
              <a:rPr lang="en-US" dirty="0"/>
              <a:t>Is Quantum worth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AC28F-9EF0-4A25-9241-D5B90C9F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9D42FB-6E0D-D43C-D237-D9433BB3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2962" cy="1325563"/>
          </a:xfrm>
        </p:spPr>
        <p:txBody>
          <a:bodyPr/>
          <a:lstStyle/>
          <a:p>
            <a:r>
              <a:rPr lang="en-US" dirty="0"/>
              <a:t>Network Verification (NWV)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4BEE5-D661-3D6C-2B6E-3350FFE7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92963" cy="47861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idea</a:t>
            </a:r>
            <a:r>
              <a:rPr lang="en-US" dirty="0"/>
              <a:t>: check if some property always (never) holds for a given network</a:t>
            </a:r>
          </a:p>
          <a:p>
            <a:pPr lvl="1"/>
            <a:r>
              <a:rPr lang="en-US" dirty="0"/>
              <a:t>E.g. (never):  when routing S         D, avoid B</a:t>
            </a:r>
          </a:p>
          <a:p>
            <a:pPr lvl="2"/>
            <a:r>
              <a:rPr lang="en-US" dirty="0"/>
              <a:t>Data Plane Example: header forwarding rules [Kazemain’12]</a:t>
            </a:r>
          </a:p>
          <a:p>
            <a:pPr lvl="2"/>
            <a:r>
              <a:rPr lang="en-US" dirty="0"/>
              <a:t>Control Plane Example: BGP with link failures [Steffen’20]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3C4BD-7B5D-CC1C-084D-2B43C04D5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9" y="501167"/>
            <a:ext cx="1106561" cy="52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D3771-60F0-436D-68B2-750BBC9F3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6" y="2129850"/>
            <a:ext cx="1106561" cy="52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0CE83-607F-42D7-DECE-E9C2949B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2129850"/>
            <a:ext cx="1106561" cy="52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45DD8-D270-2A63-39D3-AF133413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5" y="4641699"/>
            <a:ext cx="1106561" cy="52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AA71A-5073-8749-0AD1-9903F50F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4641700"/>
            <a:ext cx="1106561" cy="52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AECB4-4974-3F1D-7FEC-8ACBD8A8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0" y="6085076"/>
            <a:ext cx="1106561" cy="5267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5A8B12-C55B-4DEA-5670-479ED79FD87B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295297" y="1027906"/>
            <a:ext cx="1275373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ABFBE-11E3-6726-A024-F32FFE0CE611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9570670" y="1027906"/>
            <a:ext cx="1106561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6EBDD0-EEA9-96D3-2951-9BD37F39994E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8295296" y="2656589"/>
            <a:ext cx="1" cy="19851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0E23EA-F58C-8236-7D0F-8471CB43D71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677231" y="2656589"/>
            <a:ext cx="0" cy="19851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A11A2A-8CEF-B01B-44CE-8AC616C7AEA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295296" y="5168438"/>
            <a:ext cx="1139335" cy="9166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858036-DFE5-CB10-7EDA-A41EC2D9840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434631" y="5168439"/>
            <a:ext cx="1242600" cy="9166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9C628E8-2C7A-0A20-4520-2E8AD8C8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61" y="3405910"/>
            <a:ext cx="1106561" cy="5267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91AC2D-3898-256B-9052-9494CDE26409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>
            <a:off x="8295297" y="2656589"/>
            <a:ext cx="1219245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6C19A5-6761-84F4-651A-BB79BFD4034E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9514542" y="2656589"/>
            <a:ext cx="1162689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9B2D5B-8815-A5CD-E88D-AF62D426154E}"/>
              </a:ext>
            </a:extLst>
          </p:cNvPr>
          <p:cNvCxnSpPr>
            <a:cxnSpLocks/>
            <a:stCxn id="8" idx="0"/>
            <a:endCxn id="29" idx="2"/>
          </p:cNvCxnSpPr>
          <p:nvPr/>
        </p:nvCxnSpPr>
        <p:spPr>
          <a:xfrm flipV="1">
            <a:off x="8295296" y="3932649"/>
            <a:ext cx="1219246" cy="70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276E84-7FAA-3E91-C85B-F77A42D73BE0}"/>
              </a:ext>
            </a:extLst>
          </p:cNvPr>
          <p:cNvCxnSpPr>
            <a:cxnSpLocks/>
            <a:stCxn id="9" idx="0"/>
            <a:endCxn id="29" idx="2"/>
          </p:cNvCxnSpPr>
          <p:nvPr/>
        </p:nvCxnSpPr>
        <p:spPr>
          <a:xfrm flipH="1" flipV="1">
            <a:off x="9514542" y="3932649"/>
            <a:ext cx="1162689" cy="7090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D3D587-484E-29C6-AAAD-8B40D199280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848576" y="4905069"/>
            <a:ext cx="127537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1ACF264-E4AA-46D3-F408-A4532B2DA228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8848577" y="2393220"/>
            <a:ext cx="12753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DB0A349-A9DD-5BC4-735D-EAB9CCC32488}"/>
              </a:ext>
            </a:extLst>
          </p:cNvPr>
          <p:cNvSpPr txBox="1"/>
          <p:nvPr/>
        </p:nvSpPr>
        <p:spPr>
          <a:xfrm>
            <a:off x="8437735" y="5910796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148A1C-2952-C527-DCC7-18B02082549F}"/>
              </a:ext>
            </a:extLst>
          </p:cNvPr>
          <p:cNvSpPr txBox="1"/>
          <p:nvPr/>
        </p:nvSpPr>
        <p:spPr>
          <a:xfrm>
            <a:off x="8563757" y="384073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8E8898-6F66-7FB3-4FAD-0DBECF9D6C48}"/>
              </a:ext>
            </a:extLst>
          </p:cNvPr>
          <p:cNvSpPr txBox="1"/>
          <p:nvPr/>
        </p:nvSpPr>
        <p:spPr>
          <a:xfrm>
            <a:off x="11284903" y="4551125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0922025-D7D0-7D23-6C2B-E91A61C8737F}"/>
              </a:ext>
            </a:extLst>
          </p:cNvPr>
          <p:cNvSpPr/>
          <p:nvPr/>
        </p:nvSpPr>
        <p:spPr>
          <a:xfrm>
            <a:off x="5149279" y="2772884"/>
            <a:ext cx="538842" cy="198171"/>
          </a:xfrm>
          <a:custGeom>
            <a:avLst/>
            <a:gdLst>
              <a:gd name="connsiteX0" fmla="*/ 0 w 277586"/>
              <a:gd name="connsiteY0" fmla="*/ 131742 h 198170"/>
              <a:gd name="connsiteX1" fmla="*/ 114300 w 277586"/>
              <a:gd name="connsiteY1" fmla="*/ 1114 h 198170"/>
              <a:gd name="connsiteX2" fmla="*/ 212271 w 277586"/>
              <a:gd name="connsiteY2" fmla="*/ 197056 h 198170"/>
              <a:gd name="connsiteX3" fmla="*/ 277586 w 277586"/>
              <a:gd name="connsiteY3" fmla="*/ 66428 h 198170"/>
              <a:gd name="connsiteX0" fmla="*/ 0 w 282424"/>
              <a:gd name="connsiteY0" fmla="*/ 131742 h 198170"/>
              <a:gd name="connsiteX1" fmla="*/ 114300 w 282424"/>
              <a:gd name="connsiteY1" fmla="*/ 1114 h 198170"/>
              <a:gd name="connsiteX2" fmla="*/ 212271 w 282424"/>
              <a:gd name="connsiteY2" fmla="*/ 197056 h 198170"/>
              <a:gd name="connsiteX3" fmla="*/ 277586 w 282424"/>
              <a:gd name="connsiteY3" fmla="*/ 66428 h 198170"/>
              <a:gd name="connsiteX4" fmla="*/ 277586 w 282424"/>
              <a:gd name="connsiteY4" fmla="*/ 33771 h 198170"/>
              <a:gd name="connsiteX0" fmla="*/ 0 w 1191986"/>
              <a:gd name="connsiteY0" fmla="*/ 131742 h 198170"/>
              <a:gd name="connsiteX1" fmla="*/ 114300 w 1191986"/>
              <a:gd name="connsiteY1" fmla="*/ 1114 h 198170"/>
              <a:gd name="connsiteX2" fmla="*/ 212271 w 1191986"/>
              <a:gd name="connsiteY2" fmla="*/ 197056 h 198170"/>
              <a:gd name="connsiteX3" fmla="*/ 277586 w 1191986"/>
              <a:gd name="connsiteY3" fmla="*/ 66428 h 198170"/>
              <a:gd name="connsiteX4" fmla="*/ 1191986 w 1191986"/>
              <a:gd name="connsiteY4" fmla="*/ 50100 h 198170"/>
              <a:gd name="connsiteX0" fmla="*/ 0 w 604157"/>
              <a:gd name="connsiteY0" fmla="*/ 131742 h 198170"/>
              <a:gd name="connsiteX1" fmla="*/ 114300 w 604157"/>
              <a:gd name="connsiteY1" fmla="*/ 1114 h 198170"/>
              <a:gd name="connsiteX2" fmla="*/ 212271 w 604157"/>
              <a:gd name="connsiteY2" fmla="*/ 197056 h 198170"/>
              <a:gd name="connsiteX3" fmla="*/ 277586 w 604157"/>
              <a:gd name="connsiteY3" fmla="*/ 66428 h 198170"/>
              <a:gd name="connsiteX4" fmla="*/ 604157 w 604157"/>
              <a:gd name="connsiteY4" fmla="*/ 50100 h 198170"/>
              <a:gd name="connsiteX0" fmla="*/ 0 w 473528"/>
              <a:gd name="connsiteY0" fmla="*/ 131742 h 198170"/>
              <a:gd name="connsiteX1" fmla="*/ 114300 w 473528"/>
              <a:gd name="connsiteY1" fmla="*/ 1114 h 198170"/>
              <a:gd name="connsiteX2" fmla="*/ 212271 w 473528"/>
              <a:gd name="connsiteY2" fmla="*/ 197056 h 198170"/>
              <a:gd name="connsiteX3" fmla="*/ 277586 w 473528"/>
              <a:gd name="connsiteY3" fmla="*/ 66428 h 198170"/>
              <a:gd name="connsiteX4" fmla="*/ 473528 w 473528"/>
              <a:gd name="connsiteY4" fmla="*/ 66428 h 198170"/>
              <a:gd name="connsiteX0" fmla="*/ 0 w 538842"/>
              <a:gd name="connsiteY0" fmla="*/ 116316 h 199072"/>
              <a:gd name="connsiteX1" fmla="*/ 179614 w 538842"/>
              <a:gd name="connsiteY1" fmla="*/ 2016 h 199072"/>
              <a:gd name="connsiteX2" fmla="*/ 277585 w 538842"/>
              <a:gd name="connsiteY2" fmla="*/ 197958 h 199072"/>
              <a:gd name="connsiteX3" fmla="*/ 342900 w 538842"/>
              <a:gd name="connsiteY3" fmla="*/ 67330 h 199072"/>
              <a:gd name="connsiteX4" fmla="*/ 538842 w 538842"/>
              <a:gd name="connsiteY4" fmla="*/ 67330 h 199072"/>
              <a:gd name="connsiteX0" fmla="*/ 0 w 571499"/>
              <a:gd name="connsiteY0" fmla="*/ 147507 h 197606"/>
              <a:gd name="connsiteX1" fmla="*/ 212271 w 571499"/>
              <a:gd name="connsiteY1" fmla="*/ 550 h 197606"/>
              <a:gd name="connsiteX2" fmla="*/ 310242 w 571499"/>
              <a:gd name="connsiteY2" fmla="*/ 196492 h 197606"/>
              <a:gd name="connsiteX3" fmla="*/ 375557 w 571499"/>
              <a:gd name="connsiteY3" fmla="*/ 65864 h 197606"/>
              <a:gd name="connsiteX4" fmla="*/ 571499 w 571499"/>
              <a:gd name="connsiteY4" fmla="*/ 65864 h 197606"/>
              <a:gd name="connsiteX0" fmla="*/ 0 w 604156"/>
              <a:gd name="connsiteY0" fmla="*/ 116316 h 199072"/>
              <a:gd name="connsiteX1" fmla="*/ 244928 w 604156"/>
              <a:gd name="connsiteY1" fmla="*/ 2016 h 199072"/>
              <a:gd name="connsiteX2" fmla="*/ 342899 w 604156"/>
              <a:gd name="connsiteY2" fmla="*/ 197958 h 199072"/>
              <a:gd name="connsiteX3" fmla="*/ 408214 w 604156"/>
              <a:gd name="connsiteY3" fmla="*/ 67330 h 199072"/>
              <a:gd name="connsiteX4" fmla="*/ 604156 w 604156"/>
              <a:gd name="connsiteY4" fmla="*/ 67330 h 199072"/>
              <a:gd name="connsiteX0" fmla="*/ 0 w 538842"/>
              <a:gd name="connsiteY0" fmla="*/ 131743 h 198171"/>
              <a:gd name="connsiteX1" fmla="*/ 179614 w 538842"/>
              <a:gd name="connsiteY1" fmla="*/ 1115 h 198171"/>
              <a:gd name="connsiteX2" fmla="*/ 277585 w 538842"/>
              <a:gd name="connsiteY2" fmla="*/ 197057 h 198171"/>
              <a:gd name="connsiteX3" fmla="*/ 342900 w 538842"/>
              <a:gd name="connsiteY3" fmla="*/ 66429 h 198171"/>
              <a:gd name="connsiteX4" fmla="*/ 538842 w 538842"/>
              <a:gd name="connsiteY4" fmla="*/ 66429 h 1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42" h="198171">
                <a:moveTo>
                  <a:pt x="0" y="131743"/>
                </a:moveTo>
                <a:cubicBezTo>
                  <a:pt x="39461" y="60986"/>
                  <a:pt x="133350" y="-9771"/>
                  <a:pt x="179614" y="1115"/>
                </a:cubicBezTo>
                <a:cubicBezTo>
                  <a:pt x="225878" y="12001"/>
                  <a:pt x="250371" y="186171"/>
                  <a:pt x="277585" y="197057"/>
                </a:cubicBezTo>
                <a:cubicBezTo>
                  <a:pt x="304799" y="207943"/>
                  <a:pt x="323849" y="137186"/>
                  <a:pt x="342900" y="66429"/>
                </a:cubicBezTo>
                <a:cubicBezTo>
                  <a:pt x="353786" y="39215"/>
                  <a:pt x="538842" y="73233"/>
                  <a:pt x="538842" y="66429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C8800-6A18-A5A6-88D3-7045BA5F7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9230A-A479-8328-2EED-9ABB9AA0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9" y="501167"/>
            <a:ext cx="1106561" cy="52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1F67D-8D10-D983-157F-BA3663C2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6" y="2129850"/>
            <a:ext cx="1106561" cy="52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000D6-F371-3A31-FBB3-09407641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2129850"/>
            <a:ext cx="1106561" cy="52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DD6C4-3321-6543-606C-250773CF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5" y="4641699"/>
            <a:ext cx="1106561" cy="52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826A2-E427-8C72-37B8-5459A2EA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4641700"/>
            <a:ext cx="1106561" cy="52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16C7F-1D04-CE10-6C5B-049D951A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0" y="6085076"/>
            <a:ext cx="1106561" cy="5267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F1671-C2A8-7E5B-341A-C73A78920004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295297" y="1027906"/>
            <a:ext cx="1275373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C4DCEF8-107B-BC67-6624-98F42748A455}"/>
              </a:ext>
            </a:extLst>
          </p:cNvPr>
          <p:cNvSpPr txBox="1"/>
          <p:nvPr/>
        </p:nvSpPr>
        <p:spPr>
          <a:xfrm>
            <a:off x="8077406" y="1943078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DB6255-C6B9-3777-CEDB-FBB4649889B6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9570670" y="1027906"/>
            <a:ext cx="1106561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38CAB1-02E5-4EE4-8F04-EB7E97E46DA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8295296" y="2656589"/>
            <a:ext cx="1" cy="19851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9274D6-5521-FA0D-8D2F-5FC1C0F16A6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677231" y="2656589"/>
            <a:ext cx="0" cy="19851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39DDA3-99BB-528A-7E1E-2E3CD1AE6AE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295296" y="5168438"/>
            <a:ext cx="1139335" cy="9166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7CF39B-29C2-60A5-2CEB-58FB9D28CC8B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434631" y="5168439"/>
            <a:ext cx="1242600" cy="9166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EF6F539-7D99-E1E1-F391-EE507CB7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61" y="3405910"/>
            <a:ext cx="1106561" cy="5267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80449E-96B5-478A-293E-E08AC414413B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>
            <a:off x="8295297" y="2656589"/>
            <a:ext cx="1219245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DA2DA4-7189-931F-305F-E985C40F60C7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9514542" y="2656589"/>
            <a:ext cx="1162689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ED8A3E-A0A9-2F89-10C1-64D7C72D9FCE}"/>
              </a:ext>
            </a:extLst>
          </p:cNvPr>
          <p:cNvCxnSpPr>
            <a:cxnSpLocks/>
            <a:stCxn id="8" idx="0"/>
            <a:endCxn id="29" idx="2"/>
          </p:cNvCxnSpPr>
          <p:nvPr/>
        </p:nvCxnSpPr>
        <p:spPr>
          <a:xfrm flipV="1">
            <a:off x="8295296" y="3932649"/>
            <a:ext cx="1219246" cy="70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2FEC0D-04BC-B412-2220-C6FAF6365258}"/>
              </a:ext>
            </a:extLst>
          </p:cNvPr>
          <p:cNvCxnSpPr>
            <a:cxnSpLocks/>
            <a:stCxn id="9" idx="0"/>
            <a:endCxn id="29" idx="2"/>
          </p:cNvCxnSpPr>
          <p:nvPr/>
        </p:nvCxnSpPr>
        <p:spPr>
          <a:xfrm flipH="1" flipV="1">
            <a:off x="9514542" y="3932649"/>
            <a:ext cx="1162689" cy="7090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64A882-D58B-4322-7EF6-2013C16D878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848576" y="4905069"/>
            <a:ext cx="127537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D67D23-F203-F999-3FCD-6A9FC2F8F965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8848577" y="2393220"/>
            <a:ext cx="12753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F9DFE91-73FC-9760-96DB-8A7CDFF35D7F}"/>
              </a:ext>
            </a:extLst>
          </p:cNvPr>
          <p:cNvSpPr txBox="1"/>
          <p:nvPr/>
        </p:nvSpPr>
        <p:spPr>
          <a:xfrm>
            <a:off x="8437735" y="5910796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30020B-2920-50E4-72BC-FF7804A11D6F}"/>
              </a:ext>
            </a:extLst>
          </p:cNvPr>
          <p:cNvSpPr txBox="1"/>
          <p:nvPr/>
        </p:nvSpPr>
        <p:spPr>
          <a:xfrm>
            <a:off x="8563757" y="384073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4BE3FE-A883-5C6B-6EAA-AF6790A3F4A0}"/>
              </a:ext>
            </a:extLst>
          </p:cNvPr>
          <p:cNvSpPr txBox="1"/>
          <p:nvPr/>
        </p:nvSpPr>
        <p:spPr>
          <a:xfrm>
            <a:off x="11284903" y="4551125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DECB4-076F-023D-555A-CA3C62B3E0A9}"/>
              </a:ext>
            </a:extLst>
          </p:cNvPr>
          <p:cNvSpPr txBox="1"/>
          <p:nvPr/>
        </p:nvSpPr>
        <p:spPr>
          <a:xfrm>
            <a:off x="9992639" y="1012586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01*</a:t>
            </a:r>
          </a:p>
          <a:p>
            <a:r>
              <a:rPr lang="en-US" sz="1400" dirty="0"/>
              <a:t>1001*</a:t>
            </a:r>
          </a:p>
          <a:p>
            <a:r>
              <a:rPr lang="en-US" sz="1400" dirty="0"/>
              <a:t>1??1011* → 1??0011*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C1026-1B7D-93C2-FA01-03B5188B6DB9}"/>
              </a:ext>
            </a:extLst>
          </p:cNvPr>
          <p:cNvSpPr txBox="1"/>
          <p:nvPr/>
        </p:nvSpPr>
        <p:spPr>
          <a:xfrm>
            <a:off x="7489398" y="1077152"/>
            <a:ext cx="1896673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</a:p>
          <a:p>
            <a:r>
              <a:rPr lang="en-US" sz="1400" dirty="0"/>
              <a:t>0101??1* → 0101??0* </a:t>
            </a:r>
          </a:p>
          <a:p>
            <a:r>
              <a:rPr lang="en-US" sz="1400" dirty="0"/>
              <a:t>0??1011* → 1??0011*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B82BB-A9BA-2BA5-BAE5-6698154FBABE}"/>
              </a:ext>
            </a:extLst>
          </p:cNvPr>
          <p:cNvSpPr txBox="1"/>
          <p:nvPr/>
        </p:nvSpPr>
        <p:spPr>
          <a:xfrm>
            <a:off x="9806349" y="466248"/>
            <a:ext cx="226925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11101101010101101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C89B1-B2EF-E16D-C460-0AC5E3D1659E}"/>
              </a:ext>
            </a:extLst>
          </p:cNvPr>
          <p:cNvSpPr/>
          <p:nvPr/>
        </p:nvSpPr>
        <p:spPr>
          <a:xfrm>
            <a:off x="7067807" y="1528783"/>
            <a:ext cx="2648191" cy="25503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BCE31-EEE3-D524-5CAB-3D8CD162D55D}"/>
              </a:ext>
            </a:extLst>
          </p:cNvPr>
          <p:cNvSpPr txBox="1"/>
          <p:nvPr/>
        </p:nvSpPr>
        <p:spPr>
          <a:xfrm>
            <a:off x="9806348" y="460978"/>
            <a:ext cx="226925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011101101010101101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984AC-FA31-094E-CF93-3EC33D57882C}"/>
              </a:ext>
            </a:extLst>
          </p:cNvPr>
          <p:cNvSpPr txBox="1"/>
          <p:nvPr/>
        </p:nvSpPr>
        <p:spPr>
          <a:xfrm>
            <a:off x="1482482" y="5985265"/>
            <a:ext cx="66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[HSA’12]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Kazemian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Varghese, McKeown, </a:t>
            </a:r>
            <a:r>
              <a:rPr lang="en-US" sz="1400" i="1" dirty="0">
                <a:solidFill>
                  <a:srgbClr val="000000"/>
                </a:solidFill>
                <a:effectLst/>
                <a:latin typeface="Helvetica" pitchFamily="2" charset="0"/>
              </a:rPr>
              <a:t>Header space analysis: Static checking for networks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. NSDI 12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10ACCC-662B-5CDB-C166-F334E3088C3B}"/>
              </a:ext>
            </a:extLst>
          </p:cNvPr>
          <p:cNvSpPr txBox="1"/>
          <p:nvPr/>
        </p:nvSpPr>
        <p:spPr>
          <a:xfrm>
            <a:off x="592261" y="4557699"/>
            <a:ext cx="6492963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individual source header can be quickly analyzed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Q: Why is verification is challenging? </a:t>
            </a:r>
          </a:p>
          <a:p>
            <a:r>
              <a:rPr lang="en-US" dirty="0"/>
              <a:t>                a) Changes to headers </a:t>
            </a:r>
            <a:r>
              <a:rPr lang="en-US" dirty="0" err="1"/>
              <a:t>en</a:t>
            </a:r>
            <a:r>
              <a:rPr lang="en-US" dirty="0"/>
              <a:t>-route complicate analysis</a:t>
            </a:r>
          </a:p>
          <a:p>
            <a:r>
              <a:rPr lang="en-US" dirty="0"/>
              <a:t>                b) n-bit headers → 2</a:t>
            </a:r>
            <a:r>
              <a:rPr lang="en-US" baseline="30000" dirty="0"/>
              <a:t>n</a:t>
            </a:r>
            <a:r>
              <a:rPr lang="en-US" dirty="0"/>
              <a:t> source headers to consider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7C739F0-52A3-C51C-30DA-372B2B15295B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492963" cy="478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Core idea: check if some property always (never) holds for a given network</a:t>
            </a:r>
          </a:p>
          <a:p>
            <a:pPr lvl="1"/>
            <a:r>
              <a:rPr lang="en-US" dirty="0"/>
              <a:t>E.g. (never):  when routing S         D, avoid B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Data Plane Example: header forwarding rules [Kazemain’12]</a:t>
            </a:r>
          </a:p>
          <a:p>
            <a:pPr lvl="2"/>
            <a:r>
              <a:rPr lang="en-US" dirty="0"/>
              <a:t>Control Plane Example: BGP with link failures [Steffen’20]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D47E95A-0592-3025-0EC1-5FBAA67720C3}"/>
              </a:ext>
            </a:extLst>
          </p:cNvPr>
          <p:cNvSpPr/>
          <p:nvPr/>
        </p:nvSpPr>
        <p:spPr>
          <a:xfrm>
            <a:off x="5149279" y="2772884"/>
            <a:ext cx="538842" cy="198171"/>
          </a:xfrm>
          <a:custGeom>
            <a:avLst/>
            <a:gdLst>
              <a:gd name="connsiteX0" fmla="*/ 0 w 277586"/>
              <a:gd name="connsiteY0" fmla="*/ 131742 h 198170"/>
              <a:gd name="connsiteX1" fmla="*/ 114300 w 277586"/>
              <a:gd name="connsiteY1" fmla="*/ 1114 h 198170"/>
              <a:gd name="connsiteX2" fmla="*/ 212271 w 277586"/>
              <a:gd name="connsiteY2" fmla="*/ 197056 h 198170"/>
              <a:gd name="connsiteX3" fmla="*/ 277586 w 277586"/>
              <a:gd name="connsiteY3" fmla="*/ 66428 h 198170"/>
              <a:gd name="connsiteX0" fmla="*/ 0 w 282424"/>
              <a:gd name="connsiteY0" fmla="*/ 131742 h 198170"/>
              <a:gd name="connsiteX1" fmla="*/ 114300 w 282424"/>
              <a:gd name="connsiteY1" fmla="*/ 1114 h 198170"/>
              <a:gd name="connsiteX2" fmla="*/ 212271 w 282424"/>
              <a:gd name="connsiteY2" fmla="*/ 197056 h 198170"/>
              <a:gd name="connsiteX3" fmla="*/ 277586 w 282424"/>
              <a:gd name="connsiteY3" fmla="*/ 66428 h 198170"/>
              <a:gd name="connsiteX4" fmla="*/ 277586 w 282424"/>
              <a:gd name="connsiteY4" fmla="*/ 33771 h 198170"/>
              <a:gd name="connsiteX0" fmla="*/ 0 w 1191986"/>
              <a:gd name="connsiteY0" fmla="*/ 131742 h 198170"/>
              <a:gd name="connsiteX1" fmla="*/ 114300 w 1191986"/>
              <a:gd name="connsiteY1" fmla="*/ 1114 h 198170"/>
              <a:gd name="connsiteX2" fmla="*/ 212271 w 1191986"/>
              <a:gd name="connsiteY2" fmla="*/ 197056 h 198170"/>
              <a:gd name="connsiteX3" fmla="*/ 277586 w 1191986"/>
              <a:gd name="connsiteY3" fmla="*/ 66428 h 198170"/>
              <a:gd name="connsiteX4" fmla="*/ 1191986 w 1191986"/>
              <a:gd name="connsiteY4" fmla="*/ 50100 h 198170"/>
              <a:gd name="connsiteX0" fmla="*/ 0 w 604157"/>
              <a:gd name="connsiteY0" fmla="*/ 131742 h 198170"/>
              <a:gd name="connsiteX1" fmla="*/ 114300 w 604157"/>
              <a:gd name="connsiteY1" fmla="*/ 1114 h 198170"/>
              <a:gd name="connsiteX2" fmla="*/ 212271 w 604157"/>
              <a:gd name="connsiteY2" fmla="*/ 197056 h 198170"/>
              <a:gd name="connsiteX3" fmla="*/ 277586 w 604157"/>
              <a:gd name="connsiteY3" fmla="*/ 66428 h 198170"/>
              <a:gd name="connsiteX4" fmla="*/ 604157 w 604157"/>
              <a:gd name="connsiteY4" fmla="*/ 50100 h 198170"/>
              <a:gd name="connsiteX0" fmla="*/ 0 w 473528"/>
              <a:gd name="connsiteY0" fmla="*/ 131742 h 198170"/>
              <a:gd name="connsiteX1" fmla="*/ 114300 w 473528"/>
              <a:gd name="connsiteY1" fmla="*/ 1114 h 198170"/>
              <a:gd name="connsiteX2" fmla="*/ 212271 w 473528"/>
              <a:gd name="connsiteY2" fmla="*/ 197056 h 198170"/>
              <a:gd name="connsiteX3" fmla="*/ 277586 w 473528"/>
              <a:gd name="connsiteY3" fmla="*/ 66428 h 198170"/>
              <a:gd name="connsiteX4" fmla="*/ 473528 w 473528"/>
              <a:gd name="connsiteY4" fmla="*/ 66428 h 198170"/>
              <a:gd name="connsiteX0" fmla="*/ 0 w 538842"/>
              <a:gd name="connsiteY0" fmla="*/ 116316 h 199072"/>
              <a:gd name="connsiteX1" fmla="*/ 179614 w 538842"/>
              <a:gd name="connsiteY1" fmla="*/ 2016 h 199072"/>
              <a:gd name="connsiteX2" fmla="*/ 277585 w 538842"/>
              <a:gd name="connsiteY2" fmla="*/ 197958 h 199072"/>
              <a:gd name="connsiteX3" fmla="*/ 342900 w 538842"/>
              <a:gd name="connsiteY3" fmla="*/ 67330 h 199072"/>
              <a:gd name="connsiteX4" fmla="*/ 538842 w 538842"/>
              <a:gd name="connsiteY4" fmla="*/ 67330 h 199072"/>
              <a:gd name="connsiteX0" fmla="*/ 0 w 571499"/>
              <a:gd name="connsiteY0" fmla="*/ 147507 h 197606"/>
              <a:gd name="connsiteX1" fmla="*/ 212271 w 571499"/>
              <a:gd name="connsiteY1" fmla="*/ 550 h 197606"/>
              <a:gd name="connsiteX2" fmla="*/ 310242 w 571499"/>
              <a:gd name="connsiteY2" fmla="*/ 196492 h 197606"/>
              <a:gd name="connsiteX3" fmla="*/ 375557 w 571499"/>
              <a:gd name="connsiteY3" fmla="*/ 65864 h 197606"/>
              <a:gd name="connsiteX4" fmla="*/ 571499 w 571499"/>
              <a:gd name="connsiteY4" fmla="*/ 65864 h 197606"/>
              <a:gd name="connsiteX0" fmla="*/ 0 w 604156"/>
              <a:gd name="connsiteY0" fmla="*/ 116316 h 199072"/>
              <a:gd name="connsiteX1" fmla="*/ 244928 w 604156"/>
              <a:gd name="connsiteY1" fmla="*/ 2016 h 199072"/>
              <a:gd name="connsiteX2" fmla="*/ 342899 w 604156"/>
              <a:gd name="connsiteY2" fmla="*/ 197958 h 199072"/>
              <a:gd name="connsiteX3" fmla="*/ 408214 w 604156"/>
              <a:gd name="connsiteY3" fmla="*/ 67330 h 199072"/>
              <a:gd name="connsiteX4" fmla="*/ 604156 w 604156"/>
              <a:gd name="connsiteY4" fmla="*/ 67330 h 199072"/>
              <a:gd name="connsiteX0" fmla="*/ 0 w 538842"/>
              <a:gd name="connsiteY0" fmla="*/ 131743 h 198171"/>
              <a:gd name="connsiteX1" fmla="*/ 179614 w 538842"/>
              <a:gd name="connsiteY1" fmla="*/ 1115 h 198171"/>
              <a:gd name="connsiteX2" fmla="*/ 277585 w 538842"/>
              <a:gd name="connsiteY2" fmla="*/ 197057 h 198171"/>
              <a:gd name="connsiteX3" fmla="*/ 342900 w 538842"/>
              <a:gd name="connsiteY3" fmla="*/ 66429 h 198171"/>
              <a:gd name="connsiteX4" fmla="*/ 538842 w 538842"/>
              <a:gd name="connsiteY4" fmla="*/ 66429 h 1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42" h="198171">
                <a:moveTo>
                  <a:pt x="0" y="131743"/>
                </a:moveTo>
                <a:cubicBezTo>
                  <a:pt x="39461" y="60986"/>
                  <a:pt x="133350" y="-9771"/>
                  <a:pt x="179614" y="1115"/>
                </a:cubicBezTo>
                <a:cubicBezTo>
                  <a:pt x="225878" y="12001"/>
                  <a:pt x="250371" y="186171"/>
                  <a:pt x="277585" y="197057"/>
                </a:cubicBezTo>
                <a:cubicBezTo>
                  <a:pt x="304799" y="207943"/>
                  <a:pt x="323849" y="137186"/>
                  <a:pt x="342900" y="66429"/>
                </a:cubicBezTo>
                <a:cubicBezTo>
                  <a:pt x="353786" y="39215"/>
                  <a:pt x="538842" y="73233"/>
                  <a:pt x="538842" y="66429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729ED-50B2-6883-EA82-CF8E8BE6CFCE}"/>
              </a:ext>
            </a:extLst>
          </p:cNvPr>
          <p:cNvSpPr txBox="1"/>
          <p:nvPr/>
        </p:nvSpPr>
        <p:spPr>
          <a:xfrm>
            <a:off x="10304585" y="164123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Pkt header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BC86E744-5EBF-C61B-DA68-01EE5415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2962" cy="1325563"/>
          </a:xfrm>
        </p:spPr>
        <p:txBody>
          <a:bodyPr/>
          <a:lstStyle/>
          <a:p>
            <a:r>
              <a:rPr lang="en-US" dirty="0"/>
              <a:t>Network Verification (NWV)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CF286-F800-38C4-766F-A1D4DCE1BC74}"/>
              </a:ext>
            </a:extLst>
          </p:cNvPr>
          <p:cNvSpPr txBox="1"/>
          <p:nvPr/>
        </p:nvSpPr>
        <p:spPr>
          <a:xfrm>
            <a:off x="8458524" y="2324047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E39CF-977C-E626-03A9-7EEB04D5DC9A}"/>
              </a:ext>
            </a:extLst>
          </p:cNvPr>
          <p:cNvSpPr txBox="1"/>
          <p:nvPr/>
        </p:nvSpPr>
        <p:spPr>
          <a:xfrm>
            <a:off x="8018944" y="2785196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5C6181-158D-E741-E86A-DEA03739BEA5}"/>
              </a:ext>
            </a:extLst>
          </p:cNvPr>
          <p:cNvSpPr txBox="1"/>
          <p:nvPr/>
        </p:nvSpPr>
        <p:spPr>
          <a:xfrm>
            <a:off x="8391765" y="2730878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A5AFD1-41CB-AFD5-6DF0-73036EAA4F7A}"/>
              </a:ext>
            </a:extLst>
          </p:cNvPr>
          <p:cNvSpPr txBox="1"/>
          <p:nvPr/>
        </p:nvSpPr>
        <p:spPr>
          <a:xfrm>
            <a:off x="9816453" y="2306961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A46CA7-5B67-2322-A858-2C3F027672B3}"/>
              </a:ext>
            </a:extLst>
          </p:cNvPr>
          <p:cNvSpPr txBox="1"/>
          <p:nvPr/>
        </p:nvSpPr>
        <p:spPr>
          <a:xfrm>
            <a:off x="10383916" y="2019458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A4446-9788-46FC-8A64-F03534201AF7}"/>
              </a:ext>
            </a:extLst>
          </p:cNvPr>
          <p:cNvSpPr txBox="1"/>
          <p:nvPr/>
        </p:nvSpPr>
        <p:spPr>
          <a:xfrm>
            <a:off x="10443367" y="2575730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6F68C0-92B4-9C43-11C9-FB466D6AC52E}"/>
              </a:ext>
            </a:extLst>
          </p:cNvPr>
          <p:cNvSpPr txBox="1"/>
          <p:nvPr/>
        </p:nvSpPr>
        <p:spPr>
          <a:xfrm>
            <a:off x="9475070" y="3209259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0C4B88-FD06-91B3-9DF8-E27CF25EBABA}"/>
              </a:ext>
            </a:extLst>
          </p:cNvPr>
          <p:cNvSpPr txBox="1"/>
          <p:nvPr/>
        </p:nvSpPr>
        <p:spPr>
          <a:xfrm>
            <a:off x="8963994" y="3889337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07BD0F-F0AF-5C76-B26D-2A898D214409}"/>
              </a:ext>
            </a:extLst>
          </p:cNvPr>
          <p:cNvSpPr txBox="1"/>
          <p:nvPr/>
        </p:nvSpPr>
        <p:spPr>
          <a:xfrm>
            <a:off x="10076151" y="4332981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E7E0AD-AF44-B3F3-A86E-5E8223016986}"/>
              </a:ext>
            </a:extLst>
          </p:cNvPr>
          <p:cNvSpPr txBox="1"/>
          <p:nvPr/>
        </p:nvSpPr>
        <p:spPr>
          <a:xfrm>
            <a:off x="9517275" y="3889325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971019-C43B-F016-95D6-C0D75CC5159D}"/>
              </a:ext>
            </a:extLst>
          </p:cNvPr>
          <p:cNvSpPr txBox="1"/>
          <p:nvPr/>
        </p:nvSpPr>
        <p:spPr>
          <a:xfrm>
            <a:off x="9106769" y="3202379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A64B41-1CB8-33A1-AC28-CEC590C4CB56}"/>
              </a:ext>
            </a:extLst>
          </p:cNvPr>
          <p:cNvSpPr txBox="1"/>
          <p:nvPr/>
        </p:nvSpPr>
        <p:spPr>
          <a:xfrm>
            <a:off x="7889027" y="4273347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D0EC21-E378-108B-AF08-26C2947734A6}"/>
              </a:ext>
            </a:extLst>
          </p:cNvPr>
          <p:cNvSpPr txBox="1"/>
          <p:nvPr/>
        </p:nvSpPr>
        <p:spPr>
          <a:xfrm>
            <a:off x="8243850" y="4400840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C2AC8-1F20-D7A4-A9A3-1DBC34CC15B6}"/>
              </a:ext>
            </a:extLst>
          </p:cNvPr>
          <p:cNvSpPr txBox="1"/>
          <p:nvPr/>
        </p:nvSpPr>
        <p:spPr>
          <a:xfrm>
            <a:off x="10633281" y="4332981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15984C-A6C3-518E-F3F7-03800D28D619}"/>
              </a:ext>
            </a:extLst>
          </p:cNvPr>
          <p:cNvSpPr txBox="1"/>
          <p:nvPr/>
        </p:nvSpPr>
        <p:spPr>
          <a:xfrm>
            <a:off x="8733438" y="4793338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E120A2-0E80-CB31-6C65-A2C8499F7C04}"/>
              </a:ext>
            </a:extLst>
          </p:cNvPr>
          <p:cNvSpPr txBox="1"/>
          <p:nvPr/>
        </p:nvSpPr>
        <p:spPr>
          <a:xfrm>
            <a:off x="9844517" y="4791299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51511D-4D0A-8F22-CE55-3CDDFFE3838B}"/>
              </a:ext>
            </a:extLst>
          </p:cNvPr>
          <p:cNvSpPr txBox="1"/>
          <p:nvPr/>
        </p:nvSpPr>
        <p:spPr>
          <a:xfrm>
            <a:off x="8090984" y="5084340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6A9F3-8629-D342-88A4-3C682D41C0FF}"/>
              </a:ext>
            </a:extLst>
          </p:cNvPr>
          <p:cNvSpPr txBox="1"/>
          <p:nvPr/>
        </p:nvSpPr>
        <p:spPr>
          <a:xfrm>
            <a:off x="8991704" y="5860065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053C47-38B0-8414-8262-C9BE2801ED2E}"/>
              </a:ext>
            </a:extLst>
          </p:cNvPr>
          <p:cNvSpPr txBox="1"/>
          <p:nvPr/>
        </p:nvSpPr>
        <p:spPr>
          <a:xfrm>
            <a:off x="10401647" y="5079150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49CCF8-7F20-2930-DE20-5B6678A958DC}"/>
              </a:ext>
            </a:extLst>
          </p:cNvPr>
          <p:cNvSpPr txBox="1"/>
          <p:nvPr/>
        </p:nvSpPr>
        <p:spPr>
          <a:xfrm>
            <a:off x="9418962" y="5775967"/>
            <a:ext cx="502738" cy="30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74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7162 0.217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6" grpId="1" animBg="1"/>
      <p:bldP spid="19" grpId="0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96E23-0773-A698-EE36-96DCB4DF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7631CE56-E31D-E0A2-C26E-ABF55699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92963" cy="4786190"/>
          </a:xfrm>
        </p:spPr>
        <p:txBody>
          <a:bodyPr>
            <a:normAutofit/>
          </a:bodyPr>
          <a:lstStyle/>
          <a:p>
            <a:r>
              <a:rPr lang="en-US" dirty="0"/>
              <a:t>Core idea: check if some property always (never) holds for a given network</a:t>
            </a:r>
          </a:p>
          <a:p>
            <a:pPr lvl="1"/>
            <a:r>
              <a:rPr lang="en-US" dirty="0"/>
              <a:t>E.g. (never):  when routing S         D, avoid B</a:t>
            </a:r>
          </a:p>
          <a:p>
            <a:pPr lvl="2"/>
            <a:r>
              <a:rPr lang="en-US" dirty="0"/>
              <a:t>Data Plane Example: header forwarding rules [Kazemain’12]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Control Plane Example: BGP with link failures [Steffen’20]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If each link fails w/ probability p, do we avoid B at least 99.999% of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131B0-4BB0-6FEF-F0F5-095864C9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89" y="501167"/>
            <a:ext cx="1106561" cy="52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26756-6325-9972-8C3D-990A2E84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6" y="2129850"/>
            <a:ext cx="1106561" cy="52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A9578-2A40-0EE4-67EC-0185FB81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2129850"/>
            <a:ext cx="1106561" cy="52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04741-9A90-63A0-EFC3-564D8554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015" y="4641699"/>
            <a:ext cx="1106561" cy="52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926E0-A437-F4F9-6F9C-5067F4CC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50" y="4641700"/>
            <a:ext cx="1106561" cy="52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8A1BB-F238-8E65-77A8-0D97C5A4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50" y="6085076"/>
            <a:ext cx="1106561" cy="5267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0DDE95-6D6F-0B20-978E-DC4FF45F7083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8295297" y="1027906"/>
            <a:ext cx="1275373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F6A2EF-0D1C-3BCC-7B18-F7E19C350C0D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9570670" y="1027906"/>
            <a:ext cx="1106561" cy="11019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ABD8DA-F6C0-2556-530D-9C205D4E3AB9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8295296" y="2656589"/>
            <a:ext cx="1" cy="19851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A28498-7295-9F2A-FDF4-524693F2FCC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677231" y="2656589"/>
            <a:ext cx="0" cy="19851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30D2BC-F005-7850-C035-3E43B3DB52A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295296" y="5168438"/>
            <a:ext cx="1139335" cy="9166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86EBCF-247C-C7B0-3DE3-1693373D63B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434631" y="5168439"/>
            <a:ext cx="1242600" cy="9166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F7BD71F-40E7-D88D-BD2D-E2143D90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261" y="3405910"/>
            <a:ext cx="1106561" cy="5267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993F1B-F354-EB62-A6DF-D99DC261D4BF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>
            <a:off x="8295297" y="2656589"/>
            <a:ext cx="1219245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BEDB7F-D9AA-6D74-0982-4A8804E83EE0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9514542" y="2656589"/>
            <a:ext cx="1162689" cy="7493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6657B2-1455-B330-02AB-467DC8F8DC51}"/>
              </a:ext>
            </a:extLst>
          </p:cNvPr>
          <p:cNvCxnSpPr>
            <a:cxnSpLocks/>
            <a:stCxn id="8" idx="0"/>
            <a:endCxn id="29" idx="2"/>
          </p:cNvCxnSpPr>
          <p:nvPr/>
        </p:nvCxnSpPr>
        <p:spPr>
          <a:xfrm flipV="1">
            <a:off x="8295296" y="3932649"/>
            <a:ext cx="1219246" cy="70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76C80D-3BA2-9F00-DD22-03202A2CBAA5}"/>
              </a:ext>
            </a:extLst>
          </p:cNvPr>
          <p:cNvCxnSpPr>
            <a:cxnSpLocks/>
            <a:stCxn id="9" idx="0"/>
            <a:endCxn id="29" idx="2"/>
          </p:cNvCxnSpPr>
          <p:nvPr/>
        </p:nvCxnSpPr>
        <p:spPr>
          <a:xfrm flipH="1" flipV="1">
            <a:off x="9514542" y="3932649"/>
            <a:ext cx="1162689" cy="7090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966CF1-1D52-56B4-C141-98AB6CA7796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848576" y="4905069"/>
            <a:ext cx="127537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64EE462-8FF8-AD3C-95EF-4CD02BE2EBD8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8848577" y="2393220"/>
            <a:ext cx="12753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F688B14-90B9-27B8-F81F-F90F2D148410}"/>
              </a:ext>
            </a:extLst>
          </p:cNvPr>
          <p:cNvSpPr txBox="1"/>
          <p:nvPr/>
        </p:nvSpPr>
        <p:spPr>
          <a:xfrm>
            <a:off x="8437735" y="5910796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0CE33D-327B-053C-F5BB-5C804D45AE64}"/>
              </a:ext>
            </a:extLst>
          </p:cNvPr>
          <p:cNvSpPr txBox="1"/>
          <p:nvPr/>
        </p:nvSpPr>
        <p:spPr>
          <a:xfrm>
            <a:off x="8563757" y="384073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01C50B-D7FB-7DAC-9F76-E4070D3D4B33}"/>
              </a:ext>
            </a:extLst>
          </p:cNvPr>
          <p:cNvSpPr txBox="1"/>
          <p:nvPr/>
        </p:nvSpPr>
        <p:spPr>
          <a:xfrm>
            <a:off x="11284903" y="4551125"/>
            <a:ext cx="28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FA9E4C6-6461-3674-1700-54168DB45A4E}"/>
              </a:ext>
            </a:extLst>
          </p:cNvPr>
          <p:cNvSpPr/>
          <p:nvPr/>
        </p:nvSpPr>
        <p:spPr>
          <a:xfrm>
            <a:off x="8243669" y="998806"/>
            <a:ext cx="1336430" cy="5134708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430" h="5134708">
                <a:moveTo>
                  <a:pt x="1336430" y="0"/>
                </a:moveTo>
                <a:lnTo>
                  <a:pt x="42203" y="1181686"/>
                </a:lnTo>
                <a:lnTo>
                  <a:pt x="0" y="4107766"/>
                </a:lnTo>
                <a:lnTo>
                  <a:pt x="1209821" y="5134708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BD583A-24BD-C440-ABF8-0D5C1F6318B3}"/>
              </a:ext>
            </a:extLst>
          </p:cNvPr>
          <p:cNvGrpSpPr/>
          <p:nvPr/>
        </p:nvGrpSpPr>
        <p:grpSpPr>
          <a:xfrm>
            <a:off x="8637632" y="1253608"/>
            <a:ext cx="923894" cy="1524996"/>
            <a:chOff x="8637632" y="1253608"/>
            <a:chExt cx="923894" cy="1524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3949D2-32B4-F6C9-D848-8181D65BD42E}"/>
                </a:ext>
              </a:extLst>
            </p:cNvPr>
            <p:cNvSpPr txBox="1"/>
            <p:nvPr/>
          </p:nvSpPr>
          <p:spPr>
            <a:xfrm>
              <a:off x="8637632" y="1253608"/>
              <a:ext cx="281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43E196-21D6-6147-1846-143ABC1914E6}"/>
                </a:ext>
              </a:extLst>
            </p:cNvPr>
            <p:cNvSpPr txBox="1"/>
            <p:nvPr/>
          </p:nvSpPr>
          <p:spPr>
            <a:xfrm>
              <a:off x="9280172" y="2009163"/>
              <a:ext cx="281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749C3696-B6D2-2A7F-0A85-E12800487A3D}"/>
              </a:ext>
            </a:extLst>
          </p:cNvPr>
          <p:cNvSpPr/>
          <p:nvPr/>
        </p:nvSpPr>
        <p:spPr>
          <a:xfrm>
            <a:off x="8032652" y="1009136"/>
            <a:ext cx="2937384" cy="5134708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  <a:gd name="connsiteX0" fmla="*/ 1336430 w 2672862"/>
              <a:gd name="connsiteY0" fmla="*/ 0 h 5134708"/>
              <a:gd name="connsiteX1" fmla="*/ 2672862 w 2672862"/>
              <a:gd name="connsiteY1" fmla="*/ 1392702 h 5134708"/>
              <a:gd name="connsiteX2" fmla="*/ 0 w 2672862"/>
              <a:gd name="connsiteY2" fmla="*/ 4107766 h 5134708"/>
              <a:gd name="connsiteX3" fmla="*/ 1209821 w 2672862"/>
              <a:gd name="connsiteY3" fmla="*/ 5134708 h 5134708"/>
              <a:gd name="connsiteX0" fmla="*/ 126609 w 1463154"/>
              <a:gd name="connsiteY0" fmla="*/ 0 h 5134708"/>
              <a:gd name="connsiteX1" fmla="*/ 1463041 w 1463154"/>
              <a:gd name="connsiteY1" fmla="*/ 1392702 h 5134708"/>
              <a:gd name="connsiteX2" fmla="*/ 56271 w 1463154"/>
              <a:gd name="connsiteY2" fmla="*/ 2419643 h 5134708"/>
              <a:gd name="connsiteX3" fmla="*/ 0 w 1463154"/>
              <a:gd name="connsiteY3" fmla="*/ 5134708 h 5134708"/>
              <a:gd name="connsiteX0" fmla="*/ 126609 w 1463154"/>
              <a:gd name="connsiteY0" fmla="*/ 0 h 5134708"/>
              <a:gd name="connsiteX1" fmla="*/ 1463041 w 1463154"/>
              <a:gd name="connsiteY1" fmla="*/ 1392702 h 5134708"/>
              <a:gd name="connsiteX2" fmla="*/ 56271 w 1463154"/>
              <a:gd name="connsiteY2" fmla="*/ 2419643 h 5134708"/>
              <a:gd name="connsiteX3" fmla="*/ 2763 w 1463154"/>
              <a:gd name="connsiteY3" fmla="*/ 3717609 h 5134708"/>
              <a:gd name="connsiteX4" fmla="*/ 0 w 1463154"/>
              <a:gd name="connsiteY4" fmla="*/ 5134708 h 5134708"/>
              <a:gd name="connsiteX0" fmla="*/ 1347735 w 2684280"/>
              <a:gd name="connsiteY0" fmla="*/ 0 h 5134708"/>
              <a:gd name="connsiteX1" fmla="*/ 2684167 w 2684280"/>
              <a:gd name="connsiteY1" fmla="*/ 1392702 h 5134708"/>
              <a:gd name="connsiteX2" fmla="*/ 1277397 w 2684280"/>
              <a:gd name="connsiteY2" fmla="*/ 2419643 h 5134708"/>
              <a:gd name="connsiteX3" fmla="*/ 0 w 2684280"/>
              <a:gd name="connsiteY3" fmla="*/ 3858286 h 5134708"/>
              <a:gd name="connsiteX4" fmla="*/ 1221126 w 2684280"/>
              <a:gd name="connsiteY4" fmla="*/ 5134708 h 5134708"/>
              <a:gd name="connsiteX0" fmla="*/ 1347735 w 2684239"/>
              <a:gd name="connsiteY0" fmla="*/ 0 h 5134708"/>
              <a:gd name="connsiteX1" fmla="*/ 2684167 w 2684239"/>
              <a:gd name="connsiteY1" fmla="*/ 1392702 h 5134708"/>
              <a:gd name="connsiteX2" fmla="*/ 1291465 w 2684239"/>
              <a:gd name="connsiteY2" fmla="*/ 2602523 h 5134708"/>
              <a:gd name="connsiteX3" fmla="*/ 0 w 2684239"/>
              <a:gd name="connsiteY3" fmla="*/ 3858286 h 5134708"/>
              <a:gd name="connsiteX4" fmla="*/ 1221126 w 2684239"/>
              <a:gd name="connsiteY4" fmla="*/ 5134708 h 5134708"/>
              <a:gd name="connsiteX0" fmla="*/ 1347735 w 2684239"/>
              <a:gd name="connsiteY0" fmla="*/ 0 h 5134708"/>
              <a:gd name="connsiteX1" fmla="*/ 2684167 w 2684239"/>
              <a:gd name="connsiteY1" fmla="*/ 1392702 h 5134708"/>
              <a:gd name="connsiteX2" fmla="*/ 1291465 w 2684239"/>
              <a:gd name="connsiteY2" fmla="*/ 2602523 h 5134708"/>
              <a:gd name="connsiteX3" fmla="*/ 0 w 2684239"/>
              <a:gd name="connsiteY3" fmla="*/ 3858286 h 5134708"/>
              <a:gd name="connsiteX4" fmla="*/ 1221126 w 2684239"/>
              <a:gd name="connsiteY4" fmla="*/ 5134708 h 5134708"/>
              <a:gd name="connsiteX0" fmla="*/ 1347735 w 2684167"/>
              <a:gd name="connsiteY0" fmla="*/ 0 h 5134708"/>
              <a:gd name="connsiteX1" fmla="*/ 2684167 w 2684167"/>
              <a:gd name="connsiteY1" fmla="*/ 1392702 h 5134708"/>
              <a:gd name="connsiteX2" fmla="*/ 1291465 w 2684167"/>
              <a:gd name="connsiteY2" fmla="*/ 2602523 h 5134708"/>
              <a:gd name="connsiteX3" fmla="*/ 0 w 2684167"/>
              <a:gd name="connsiteY3" fmla="*/ 3858286 h 5134708"/>
              <a:gd name="connsiteX4" fmla="*/ 1221126 w 2684167"/>
              <a:gd name="connsiteY4" fmla="*/ 5134708 h 5134708"/>
              <a:gd name="connsiteX0" fmla="*/ 1347735 w 2684208"/>
              <a:gd name="connsiteY0" fmla="*/ 0 h 5134708"/>
              <a:gd name="connsiteX1" fmla="*/ 2684167 w 2684208"/>
              <a:gd name="connsiteY1" fmla="*/ 1392702 h 5134708"/>
              <a:gd name="connsiteX2" fmla="*/ 1305533 w 2684208"/>
              <a:gd name="connsiteY2" fmla="*/ 2377440 h 5134708"/>
              <a:gd name="connsiteX3" fmla="*/ 0 w 2684208"/>
              <a:gd name="connsiteY3" fmla="*/ 3858286 h 5134708"/>
              <a:gd name="connsiteX4" fmla="*/ 1221126 w 2684208"/>
              <a:gd name="connsiteY4" fmla="*/ 5134708 h 5134708"/>
              <a:gd name="connsiteX0" fmla="*/ 1347735 w 2684208"/>
              <a:gd name="connsiteY0" fmla="*/ 0 h 5134708"/>
              <a:gd name="connsiteX1" fmla="*/ 2684167 w 2684208"/>
              <a:gd name="connsiteY1" fmla="*/ 1392702 h 5134708"/>
              <a:gd name="connsiteX2" fmla="*/ 1305533 w 2684208"/>
              <a:gd name="connsiteY2" fmla="*/ 2377440 h 5134708"/>
              <a:gd name="connsiteX3" fmla="*/ 0 w 2684208"/>
              <a:gd name="connsiteY3" fmla="*/ 3858286 h 5134708"/>
              <a:gd name="connsiteX4" fmla="*/ 1221126 w 2684208"/>
              <a:gd name="connsiteY4" fmla="*/ 5134708 h 5134708"/>
              <a:gd name="connsiteX0" fmla="*/ 1347735 w 2684167"/>
              <a:gd name="connsiteY0" fmla="*/ 0 h 5134708"/>
              <a:gd name="connsiteX1" fmla="*/ 2684167 w 2684167"/>
              <a:gd name="connsiteY1" fmla="*/ 1392702 h 5134708"/>
              <a:gd name="connsiteX2" fmla="*/ 1305533 w 2684167"/>
              <a:gd name="connsiteY2" fmla="*/ 2377440 h 5134708"/>
              <a:gd name="connsiteX3" fmla="*/ 0 w 2684167"/>
              <a:gd name="connsiteY3" fmla="*/ 3858286 h 5134708"/>
              <a:gd name="connsiteX4" fmla="*/ 1221126 w 2684167"/>
              <a:gd name="connsiteY4" fmla="*/ 5134708 h 5134708"/>
              <a:gd name="connsiteX0" fmla="*/ 1347735 w 2656031"/>
              <a:gd name="connsiteY0" fmla="*/ 0 h 5134708"/>
              <a:gd name="connsiteX1" fmla="*/ 2656031 w 2656031"/>
              <a:gd name="connsiteY1" fmla="*/ 1463040 h 5134708"/>
              <a:gd name="connsiteX2" fmla="*/ 1305533 w 2656031"/>
              <a:gd name="connsiteY2" fmla="*/ 2377440 h 5134708"/>
              <a:gd name="connsiteX3" fmla="*/ 0 w 2656031"/>
              <a:gd name="connsiteY3" fmla="*/ 3858286 h 5134708"/>
              <a:gd name="connsiteX4" fmla="*/ 1221126 w 2656031"/>
              <a:gd name="connsiteY4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0 w 2740437"/>
              <a:gd name="connsiteY3" fmla="*/ 3858286 h 5134708"/>
              <a:gd name="connsiteX4" fmla="*/ 1221126 w 2740437"/>
              <a:gd name="connsiteY4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1012875 w 2740437"/>
              <a:gd name="connsiteY3" fmla="*/ 2704735 h 5134708"/>
              <a:gd name="connsiteX4" fmla="*/ 0 w 2740437"/>
              <a:gd name="connsiteY4" fmla="*/ 3858286 h 5134708"/>
              <a:gd name="connsiteX5" fmla="*/ 1221126 w 2740437"/>
              <a:gd name="connsiteY5" fmla="*/ 5134708 h 5134708"/>
              <a:gd name="connsiteX0" fmla="*/ 1347735 w 2740437"/>
              <a:gd name="connsiteY0" fmla="*/ 0 h 5134708"/>
              <a:gd name="connsiteX1" fmla="*/ 2740437 w 2740437"/>
              <a:gd name="connsiteY1" fmla="*/ 1392702 h 5134708"/>
              <a:gd name="connsiteX2" fmla="*/ 1305533 w 2740437"/>
              <a:gd name="connsiteY2" fmla="*/ 2377440 h 5134708"/>
              <a:gd name="connsiteX3" fmla="*/ 1294229 w 2740437"/>
              <a:gd name="connsiteY3" fmla="*/ 2831345 h 5134708"/>
              <a:gd name="connsiteX4" fmla="*/ 0 w 2740437"/>
              <a:gd name="connsiteY4" fmla="*/ 3858286 h 5134708"/>
              <a:gd name="connsiteX5" fmla="*/ 1221126 w 2740437"/>
              <a:gd name="connsiteY5" fmla="*/ 5134708 h 5134708"/>
              <a:gd name="connsiteX0" fmla="*/ 1544682 w 2937384"/>
              <a:gd name="connsiteY0" fmla="*/ 0 h 5134708"/>
              <a:gd name="connsiteX1" fmla="*/ 2937384 w 2937384"/>
              <a:gd name="connsiteY1" fmla="*/ 1392702 h 5134708"/>
              <a:gd name="connsiteX2" fmla="*/ 1502480 w 2937384"/>
              <a:gd name="connsiteY2" fmla="*/ 2377440 h 5134708"/>
              <a:gd name="connsiteX3" fmla="*/ 1491176 w 2937384"/>
              <a:gd name="connsiteY3" fmla="*/ 2831345 h 5134708"/>
              <a:gd name="connsiteX4" fmla="*/ 0 w 2937384"/>
              <a:gd name="connsiteY4" fmla="*/ 3816083 h 5134708"/>
              <a:gd name="connsiteX5" fmla="*/ 1418073 w 2937384"/>
              <a:gd name="connsiteY5" fmla="*/ 5134708 h 5134708"/>
              <a:gd name="connsiteX0" fmla="*/ 1544682 w 2937384"/>
              <a:gd name="connsiteY0" fmla="*/ 0 h 5134708"/>
              <a:gd name="connsiteX1" fmla="*/ 2937384 w 2937384"/>
              <a:gd name="connsiteY1" fmla="*/ 1392702 h 5134708"/>
              <a:gd name="connsiteX2" fmla="*/ 1502480 w 2937384"/>
              <a:gd name="connsiteY2" fmla="*/ 2377440 h 5134708"/>
              <a:gd name="connsiteX3" fmla="*/ 1491176 w 2937384"/>
              <a:gd name="connsiteY3" fmla="*/ 2901684 h 5134708"/>
              <a:gd name="connsiteX4" fmla="*/ 0 w 2937384"/>
              <a:gd name="connsiteY4" fmla="*/ 3816083 h 5134708"/>
              <a:gd name="connsiteX5" fmla="*/ 1418073 w 2937384"/>
              <a:gd name="connsiteY5" fmla="*/ 5134708 h 51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384" h="5134708">
                <a:moveTo>
                  <a:pt x="1544682" y="0"/>
                </a:moveTo>
                <a:lnTo>
                  <a:pt x="2937384" y="1392702"/>
                </a:lnTo>
                <a:lnTo>
                  <a:pt x="1502480" y="2377440"/>
                </a:lnTo>
                <a:lnTo>
                  <a:pt x="1491176" y="2901684"/>
                </a:lnTo>
                <a:lnTo>
                  <a:pt x="0" y="3816083"/>
                </a:lnTo>
                <a:lnTo>
                  <a:pt x="1418073" y="5134708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4573FA7-B2CD-4162-4C5A-4E8C15AD2E3B}"/>
              </a:ext>
            </a:extLst>
          </p:cNvPr>
          <p:cNvSpPr/>
          <p:nvPr/>
        </p:nvSpPr>
        <p:spPr>
          <a:xfrm flipH="1">
            <a:off x="9382779" y="1004368"/>
            <a:ext cx="1320018" cy="5168575"/>
          </a:xfrm>
          <a:custGeom>
            <a:avLst/>
            <a:gdLst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489787 w 1489787"/>
              <a:gd name="connsiteY0" fmla="*/ 0 h 5134708"/>
              <a:gd name="connsiteX1" fmla="*/ 139289 w 1489787"/>
              <a:gd name="connsiteY1" fmla="*/ 1266092 h 5134708"/>
              <a:gd name="connsiteX2" fmla="*/ 181492 w 1489787"/>
              <a:gd name="connsiteY2" fmla="*/ 3826412 h 5134708"/>
              <a:gd name="connsiteX3" fmla="*/ 1363178 w 1489787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350498 w 1350498"/>
              <a:gd name="connsiteY0" fmla="*/ 0 h 5134708"/>
              <a:gd name="connsiteX1" fmla="*/ 0 w 1350498"/>
              <a:gd name="connsiteY1" fmla="*/ 1266092 h 5134708"/>
              <a:gd name="connsiteX2" fmla="*/ 42203 w 1350498"/>
              <a:gd name="connsiteY2" fmla="*/ 3826412 h 5134708"/>
              <a:gd name="connsiteX3" fmla="*/ 1223889 w 1350498"/>
              <a:gd name="connsiteY3" fmla="*/ 5134708 h 5134708"/>
              <a:gd name="connsiteX0" fmla="*/ 1446959 w 1446959"/>
              <a:gd name="connsiteY0" fmla="*/ 0 h 5134708"/>
              <a:gd name="connsiteX1" fmla="*/ 96461 w 1446959"/>
              <a:gd name="connsiteY1" fmla="*/ 1266092 h 5134708"/>
              <a:gd name="connsiteX2" fmla="*/ 110529 w 1446959"/>
              <a:gd name="connsiteY2" fmla="*/ 4107766 h 5134708"/>
              <a:gd name="connsiteX3" fmla="*/ 1320350 w 1446959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380446 w 1380446"/>
              <a:gd name="connsiteY0" fmla="*/ 0 h 5134708"/>
              <a:gd name="connsiteX1" fmla="*/ 128422 w 1380446"/>
              <a:gd name="connsiteY1" fmla="*/ 1406769 h 5134708"/>
              <a:gd name="connsiteX2" fmla="*/ 44016 w 1380446"/>
              <a:gd name="connsiteY2" fmla="*/ 4107766 h 5134708"/>
              <a:gd name="connsiteX3" fmla="*/ 1253837 w 1380446"/>
              <a:gd name="connsiteY3" fmla="*/ 5134708 h 5134708"/>
              <a:gd name="connsiteX0" fmla="*/ 1491103 w 1491103"/>
              <a:gd name="connsiteY0" fmla="*/ 0 h 5134708"/>
              <a:gd name="connsiteX1" fmla="*/ 84334 w 1491103"/>
              <a:gd name="connsiteY1" fmla="*/ 1266092 h 5134708"/>
              <a:gd name="connsiteX2" fmla="*/ 154673 w 1491103"/>
              <a:gd name="connsiteY2" fmla="*/ 4107766 h 5134708"/>
              <a:gd name="connsiteX3" fmla="*/ 1364494 w 1491103"/>
              <a:gd name="connsiteY3" fmla="*/ 5134708 h 5134708"/>
              <a:gd name="connsiteX0" fmla="*/ 1406769 w 1406769"/>
              <a:gd name="connsiteY0" fmla="*/ 0 h 5134708"/>
              <a:gd name="connsiteX1" fmla="*/ 0 w 1406769"/>
              <a:gd name="connsiteY1" fmla="*/ 1266092 h 5134708"/>
              <a:gd name="connsiteX2" fmla="*/ 70339 w 1406769"/>
              <a:gd name="connsiteY2" fmla="*/ 4107766 h 5134708"/>
              <a:gd name="connsiteX3" fmla="*/ 1280160 w 1406769"/>
              <a:gd name="connsiteY3" fmla="*/ 5134708 h 5134708"/>
              <a:gd name="connsiteX0" fmla="*/ 1336430 w 1336430"/>
              <a:gd name="connsiteY0" fmla="*/ 0 h 5134708"/>
              <a:gd name="connsiteX1" fmla="*/ 42203 w 1336430"/>
              <a:gd name="connsiteY1" fmla="*/ 1181686 h 5134708"/>
              <a:gd name="connsiteX2" fmla="*/ 0 w 1336430"/>
              <a:gd name="connsiteY2" fmla="*/ 4107766 h 5134708"/>
              <a:gd name="connsiteX3" fmla="*/ 1209821 w 1336430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410487 w 1410487"/>
              <a:gd name="connsiteY0" fmla="*/ 0 h 5134708"/>
              <a:gd name="connsiteX1" fmla="*/ 116260 w 1410487"/>
              <a:gd name="connsiteY1" fmla="*/ 1181686 h 5134708"/>
              <a:gd name="connsiteX2" fmla="*/ 45921 w 1410487"/>
              <a:gd name="connsiteY2" fmla="*/ 4192172 h 5134708"/>
              <a:gd name="connsiteX3" fmla="*/ 1283878 w 1410487"/>
              <a:gd name="connsiteY3" fmla="*/ 5134708 h 5134708"/>
              <a:gd name="connsiteX0" fmla="*/ 1364566 w 1364566"/>
              <a:gd name="connsiteY0" fmla="*/ 0 h 5134708"/>
              <a:gd name="connsiteX1" fmla="*/ 70339 w 1364566"/>
              <a:gd name="connsiteY1" fmla="*/ 1181686 h 5134708"/>
              <a:gd name="connsiteX2" fmla="*/ 0 w 1364566"/>
              <a:gd name="connsiteY2" fmla="*/ 4192172 h 5134708"/>
              <a:gd name="connsiteX3" fmla="*/ 1237957 w 1364566"/>
              <a:gd name="connsiteY3" fmla="*/ 5134708 h 5134708"/>
              <a:gd name="connsiteX0" fmla="*/ 1446627 w 1446627"/>
              <a:gd name="connsiteY0" fmla="*/ 0 h 5134708"/>
              <a:gd name="connsiteX1" fmla="*/ 0 w 1446627"/>
              <a:gd name="connsiteY1" fmla="*/ 1317153 h 5134708"/>
              <a:gd name="connsiteX2" fmla="*/ 82061 w 1446627"/>
              <a:gd name="connsiteY2" fmla="*/ 4192172 h 5134708"/>
              <a:gd name="connsiteX3" fmla="*/ 1320018 w 1446627"/>
              <a:gd name="connsiteY3" fmla="*/ 5134708 h 5134708"/>
              <a:gd name="connsiteX0" fmla="*/ 1153264 w 1382255"/>
              <a:gd name="connsiteY0" fmla="*/ 0 h 5168575"/>
              <a:gd name="connsiteX1" fmla="*/ 62237 w 1382255"/>
              <a:gd name="connsiteY1" fmla="*/ 1351020 h 5168575"/>
              <a:gd name="connsiteX2" fmla="*/ 144298 w 1382255"/>
              <a:gd name="connsiteY2" fmla="*/ 4226039 h 5168575"/>
              <a:gd name="connsiteX3" fmla="*/ 1382255 w 1382255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3510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  <a:gd name="connsiteX0" fmla="*/ 1091027 w 1320018"/>
              <a:gd name="connsiteY0" fmla="*/ 0 h 5168575"/>
              <a:gd name="connsiteX1" fmla="*/ 0 w 1320018"/>
              <a:gd name="connsiteY1" fmla="*/ 1198620 h 5168575"/>
              <a:gd name="connsiteX2" fmla="*/ 82061 w 1320018"/>
              <a:gd name="connsiteY2" fmla="*/ 4226039 h 5168575"/>
              <a:gd name="connsiteX3" fmla="*/ 1320018 w 1320018"/>
              <a:gd name="connsiteY3" fmla="*/ 5168575 h 516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018" h="5168575">
                <a:moveTo>
                  <a:pt x="1091027" y="0"/>
                </a:moveTo>
                <a:lnTo>
                  <a:pt x="0" y="1198620"/>
                </a:lnTo>
                <a:lnTo>
                  <a:pt x="82061" y="4226039"/>
                </a:lnTo>
                <a:lnTo>
                  <a:pt x="1320018" y="5168575"/>
                </a:lnTo>
              </a:path>
            </a:pathLst>
          </a:custGeom>
          <a:noFill/>
          <a:ln w="1174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6E3F8-03EC-CC1F-8E90-F9C649838319}"/>
              </a:ext>
            </a:extLst>
          </p:cNvPr>
          <p:cNvSpPr txBox="1"/>
          <p:nvPr/>
        </p:nvSpPr>
        <p:spPr>
          <a:xfrm>
            <a:off x="948345" y="6264739"/>
            <a:ext cx="6534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[Steffen20] 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Steffen, Gehr,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Tsankov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Vanbever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effectLst/>
                <a:latin typeface="Helvetica" pitchFamily="2" charset="0"/>
              </a:rPr>
              <a:t>Probabilistic verification of network configurations</a:t>
            </a: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. SIGCOMM’20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7D117-C787-9A9E-A3F6-626943EA7C2B}"/>
              </a:ext>
            </a:extLst>
          </p:cNvPr>
          <p:cNvSpPr txBox="1"/>
          <p:nvPr/>
        </p:nvSpPr>
        <p:spPr>
          <a:xfrm>
            <a:off x="1221964" y="4915969"/>
            <a:ext cx="586998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given set of link failures can be quickly analyzed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Q: Why is verification is challenging? </a:t>
            </a:r>
          </a:p>
          <a:p>
            <a:r>
              <a:rPr lang="en-US" dirty="0"/>
              <a:t>a) Routing Protocol can react to link failures in complex ways</a:t>
            </a:r>
          </a:p>
          <a:p>
            <a:r>
              <a:rPr lang="en-US" dirty="0"/>
              <a:t>b) n links → there are O(2</a:t>
            </a:r>
            <a:r>
              <a:rPr lang="en-US" baseline="30000" dirty="0"/>
              <a:t>n</a:t>
            </a:r>
            <a:r>
              <a:rPr lang="en-US" dirty="0"/>
              <a:t>) failure scenarios to consider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CDAA646-AC7A-846E-8827-6D7F00854E34}"/>
              </a:ext>
            </a:extLst>
          </p:cNvPr>
          <p:cNvSpPr/>
          <p:nvPr/>
        </p:nvSpPr>
        <p:spPr>
          <a:xfrm>
            <a:off x="5149279" y="2772884"/>
            <a:ext cx="538842" cy="198171"/>
          </a:xfrm>
          <a:custGeom>
            <a:avLst/>
            <a:gdLst>
              <a:gd name="connsiteX0" fmla="*/ 0 w 277586"/>
              <a:gd name="connsiteY0" fmla="*/ 131742 h 198170"/>
              <a:gd name="connsiteX1" fmla="*/ 114300 w 277586"/>
              <a:gd name="connsiteY1" fmla="*/ 1114 h 198170"/>
              <a:gd name="connsiteX2" fmla="*/ 212271 w 277586"/>
              <a:gd name="connsiteY2" fmla="*/ 197056 h 198170"/>
              <a:gd name="connsiteX3" fmla="*/ 277586 w 277586"/>
              <a:gd name="connsiteY3" fmla="*/ 66428 h 198170"/>
              <a:gd name="connsiteX0" fmla="*/ 0 w 282424"/>
              <a:gd name="connsiteY0" fmla="*/ 131742 h 198170"/>
              <a:gd name="connsiteX1" fmla="*/ 114300 w 282424"/>
              <a:gd name="connsiteY1" fmla="*/ 1114 h 198170"/>
              <a:gd name="connsiteX2" fmla="*/ 212271 w 282424"/>
              <a:gd name="connsiteY2" fmla="*/ 197056 h 198170"/>
              <a:gd name="connsiteX3" fmla="*/ 277586 w 282424"/>
              <a:gd name="connsiteY3" fmla="*/ 66428 h 198170"/>
              <a:gd name="connsiteX4" fmla="*/ 277586 w 282424"/>
              <a:gd name="connsiteY4" fmla="*/ 33771 h 198170"/>
              <a:gd name="connsiteX0" fmla="*/ 0 w 1191986"/>
              <a:gd name="connsiteY0" fmla="*/ 131742 h 198170"/>
              <a:gd name="connsiteX1" fmla="*/ 114300 w 1191986"/>
              <a:gd name="connsiteY1" fmla="*/ 1114 h 198170"/>
              <a:gd name="connsiteX2" fmla="*/ 212271 w 1191986"/>
              <a:gd name="connsiteY2" fmla="*/ 197056 h 198170"/>
              <a:gd name="connsiteX3" fmla="*/ 277586 w 1191986"/>
              <a:gd name="connsiteY3" fmla="*/ 66428 h 198170"/>
              <a:gd name="connsiteX4" fmla="*/ 1191986 w 1191986"/>
              <a:gd name="connsiteY4" fmla="*/ 50100 h 198170"/>
              <a:gd name="connsiteX0" fmla="*/ 0 w 604157"/>
              <a:gd name="connsiteY0" fmla="*/ 131742 h 198170"/>
              <a:gd name="connsiteX1" fmla="*/ 114300 w 604157"/>
              <a:gd name="connsiteY1" fmla="*/ 1114 h 198170"/>
              <a:gd name="connsiteX2" fmla="*/ 212271 w 604157"/>
              <a:gd name="connsiteY2" fmla="*/ 197056 h 198170"/>
              <a:gd name="connsiteX3" fmla="*/ 277586 w 604157"/>
              <a:gd name="connsiteY3" fmla="*/ 66428 h 198170"/>
              <a:gd name="connsiteX4" fmla="*/ 604157 w 604157"/>
              <a:gd name="connsiteY4" fmla="*/ 50100 h 198170"/>
              <a:gd name="connsiteX0" fmla="*/ 0 w 473528"/>
              <a:gd name="connsiteY0" fmla="*/ 131742 h 198170"/>
              <a:gd name="connsiteX1" fmla="*/ 114300 w 473528"/>
              <a:gd name="connsiteY1" fmla="*/ 1114 h 198170"/>
              <a:gd name="connsiteX2" fmla="*/ 212271 w 473528"/>
              <a:gd name="connsiteY2" fmla="*/ 197056 h 198170"/>
              <a:gd name="connsiteX3" fmla="*/ 277586 w 473528"/>
              <a:gd name="connsiteY3" fmla="*/ 66428 h 198170"/>
              <a:gd name="connsiteX4" fmla="*/ 473528 w 473528"/>
              <a:gd name="connsiteY4" fmla="*/ 66428 h 198170"/>
              <a:gd name="connsiteX0" fmla="*/ 0 w 538842"/>
              <a:gd name="connsiteY0" fmla="*/ 116316 h 199072"/>
              <a:gd name="connsiteX1" fmla="*/ 179614 w 538842"/>
              <a:gd name="connsiteY1" fmla="*/ 2016 h 199072"/>
              <a:gd name="connsiteX2" fmla="*/ 277585 w 538842"/>
              <a:gd name="connsiteY2" fmla="*/ 197958 h 199072"/>
              <a:gd name="connsiteX3" fmla="*/ 342900 w 538842"/>
              <a:gd name="connsiteY3" fmla="*/ 67330 h 199072"/>
              <a:gd name="connsiteX4" fmla="*/ 538842 w 538842"/>
              <a:gd name="connsiteY4" fmla="*/ 67330 h 199072"/>
              <a:gd name="connsiteX0" fmla="*/ 0 w 571499"/>
              <a:gd name="connsiteY0" fmla="*/ 147507 h 197606"/>
              <a:gd name="connsiteX1" fmla="*/ 212271 w 571499"/>
              <a:gd name="connsiteY1" fmla="*/ 550 h 197606"/>
              <a:gd name="connsiteX2" fmla="*/ 310242 w 571499"/>
              <a:gd name="connsiteY2" fmla="*/ 196492 h 197606"/>
              <a:gd name="connsiteX3" fmla="*/ 375557 w 571499"/>
              <a:gd name="connsiteY3" fmla="*/ 65864 h 197606"/>
              <a:gd name="connsiteX4" fmla="*/ 571499 w 571499"/>
              <a:gd name="connsiteY4" fmla="*/ 65864 h 197606"/>
              <a:gd name="connsiteX0" fmla="*/ 0 w 604156"/>
              <a:gd name="connsiteY0" fmla="*/ 116316 h 199072"/>
              <a:gd name="connsiteX1" fmla="*/ 244928 w 604156"/>
              <a:gd name="connsiteY1" fmla="*/ 2016 h 199072"/>
              <a:gd name="connsiteX2" fmla="*/ 342899 w 604156"/>
              <a:gd name="connsiteY2" fmla="*/ 197958 h 199072"/>
              <a:gd name="connsiteX3" fmla="*/ 408214 w 604156"/>
              <a:gd name="connsiteY3" fmla="*/ 67330 h 199072"/>
              <a:gd name="connsiteX4" fmla="*/ 604156 w 604156"/>
              <a:gd name="connsiteY4" fmla="*/ 67330 h 199072"/>
              <a:gd name="connsiteX0" fmla="*/ 0 w 538842"/>
              <a:gd name="connsiteY0" fmla="*/ 131743 h 198171"/>
              <a:gd name="connsiteX1" fmla="*/ 179614 w 538842"/>
              <a:gd name="connsiteY1" fmla="*/ 1115 h 198171"/>
              <a:gd name="connsiteX2" fmla="*/ 277585 w 538842"/>
              <a:gd name="connsiteY2" fmla="*/ 197057 h 198171"/>
              <a:gd name="connsiteX3" fmla="*/ 342900 w 538842"/>
              <a:gd name="connsiteY3" fmla="*/ 66429 h 198171"/>
              <a:gd name="connsiteX4" fmla="*/ 538842 w 538842"/>
              <a:gd name="connsiteY4" fmla="*/ 66429 h 1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42" h="198171">
                <a:moveTo>
                  <a:pt x="0" y="131743"/>
                </a:moveTo>
                <a:cubicBezTo>
                  <a:pt x="39461" y="60986"/>
                  <a:pt x="133350" y="-9771"/>
                  <a:pt x="179614" y="1115"/>
                </a:cubicBezTo>
                <a:cubicBezTo>
                  <a:pt x="225878" y="12001"/>
                  <a:pt x="250371" y="186171"/>
                  <a:pt x="277585" y="197057"/>
                </a:cubicBezTo>
                <a:cubicBezTo>
                  <a:pt x="304799" y="207943"/>
                  <a:pt x="323849" y="137186"/>
                  <a:pt x="342900" y="66429"/>
                </a:cubicBezTo>
                <a:cubicBezTo>
                  <a:pt x="353786" y="39215"/>
                  <a:pt x="538842" y="73233"/>
                  <a:pt x="538842" y="66429"/>
                </a:cubicBezTo>
              </a:path>
            </a:pathLst>
          </a:custGeom>
          <a:noFill/>
          <a:ln w="2857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D16B8-FCA3-E5EE-DC6B-949031756FFC}"/>
              </a:ext>
            </a:extLst>
          </p:cNvPr>
          <p:cNvSpPr txBox="1"/>
          <p:nvPr/>
        </p:nvSpPr>
        <p:spPr>
          <a:xfrm>
            <a:off x="2971800" y="5276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B6106260-18BC-757A-DD8E-364A3285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2962" cy="1325563"/>
          </a:xfrm>
        </p:spPr>
        <p:txBody>
          <a:bodyPr/>
          <a:lstStyle/>
          <a:p>
            <a:r>
              <a:rPr lang="en-US" dirty="0"/>
              <a:t>Network Verification (NWV)</a:t>
            </a:r>
          </a:p>
        </p:txBody>
      </p:sp>
    </p:spTree>
    <p:extLst>
      <p:ext uri="{BB962C8B-B14F-4D97-AF65-F5344CB8AC3E}">
        <p14:creationId xmlns:p14="http://schemas.microsoft.com/office/powerpoint/2010/main" val="18831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F3DD-7933-A26A-0330-6DB2F2C56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67A0-5F25-1D29-3070-84178468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6497-A661-7ED9-2B85-939594E5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network verification (NWV)?</a:t>
            </a:r>
          </a:p>
          <a:p>
            <a:r>
              <a:rPr lang="en-US" dirty="0">
                <a:solidFill>
                  <a:srgbClr val="FF0000"/>
                </a:solidFill>
              </a:rPr>
              <a:t>Solving NWV via…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(Deterministic) Turing Machine Verifier (unstructured)</a:t>
            </a:r>
          </a:p>
          <a:p>
            <a:pPr lvl="1"/>
            <a:r>
              <a:rPr lang="en-US" dirty="0"/>
              <a:t>Classical Computation using “structure” [Kaezmain’12, Steffen’20]</a:t>
            </a:r>
          </a:p>
          <a:p>
            <a:pPr lvl="1"/>
            <a:r>
              <a:rPr lang="en-US" dirty="0"/>
              <a:t>Non-Deterministic Turing Machine Verifier (unstructured)</a:t>
            </a:r>
          </a:p>
          <a:p>
            <a:pPr lvl="1"/>
            <a:r>
              <a:rPr lang="en-US" dirty="0"/>
              <a:t>Quantum Computing via Grover’s Algorithm (unstructured)</a:t>
            </a:r>
          </a:p>
          <a:p>
            <a:r>
              <a:rPr lang="en-US" dirty="0"/>
              <a:t>Is Quantum worth it?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6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2FD1-0770-8BFB-A13A-423457FE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“Unstructured” approach to NW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7D6A7-1442-3AFA-1C17-77BDF3BE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>
                        <a14:foregroundMark x1="17667" y1="1944" x2="21444" y2="67500"/>
                        <a14:foregroundMark x1="25630" y1="56133" x2="27889" y2="50000"/>
                        <a14:foregroundMark x1="21444" y1="67500" x2="24544" y2="59082"/>
                        <a14:foregroundMark x1="27889" y1="50000" x2="29556" y2="26667"/>
                        <a14:foregroundMark x1="35615" y1="44740" x2="35889" y2="45556"/>
                        <a14:foregroundMark x1="32422" y1="35217" x2="32615" y2="35793"/>
                        <a14:foregroundMark x1="31513" y1="32505" x2="32230" y2="34643"/>
                        <a14:foregroundMark x1="35889" y1="45556" x2="36265" y2="63660"/>
                        <a14:foregroundMark x1="38914" y1="57402" x2="46778" y2="28333"/>
                        <a14:foregroundMark x1="37996" y1="60795" x2="38583" y2="58627"/>
                        <a14:foregroundMark x1="46778" y1="28333" x2="53111" y2="46111"/>
                        <a14:foregroundMark x1="34556" y1="24722" x2="35333" y2="21944"/>
                        <a14:foregroundMark x1="34556" y1="12778" x2="32667" y2="10833"/>
                        <a14:foregroundMark x1="22222" y1="81667" x2="22222" y2="84722"/>
                        <a14:foregroundMark x1="35111" y1="71111" x2="38000" y2="75278"/>
                        <a14:foregroundMark x1="23000" y1="71111" x2="21333" y2="69167"/>
                        <a14:foregroundMark x1="36556" y1="63611" x2="37667" y2="64722"/>
                        <a14:foregroundMark x1="39333" y1="67778" x2="41222" y2="66944"/>
                        <a14:foregroundMark x1="34889" y1="69722" x2="36222" y2="68611"/>
                        <a14:foregroundMark x1="35111" y1="70556" x2="34778" y2="66944"/>
                        <a14:foregroundMark x1="34778" y1="69722" x2="34556" y2="66389"/>
                        <a14:foregroundMark x1="25556" y1="71944" x2="26111" y2="63611"/>
                        <a14:backgroundMark x1="45778" y1="51389" x2="46333" y2="37500"/>
                        <a14:backgroundMark x1="31556" y1="23333" x2="31444" y2="32500"/>
                        <a14:backgroundMark x1="38423" y1="60646" x2="38778" y2="57222"/>
                        <a14:backgroundMark x1="38000" y1="64722" x2="38149" y2="63286"/>
                        <a14:backgroundMark x1="23333" y1="69167" x2="24222" y2="61389"/>
                        <a14:backgroundMark x1="23556" y1="64722" x2="24222" y2="57778"/>
                        <a14:backgroundMark x1="23000" y1="66111" x2="25000" y2="60000"/>
                        <a14:backgroundMark x1="18333" y1="68333" x2="10222" y2="67778"/>
                        <a14:backgroundMark x1="35715" y1="66111" x2="35444" y2="66111"/>
                        <a14:backgroundMark x1="31556" y1="42500" x2="32333" y2="33889"/>
                        <a14:backgroundMark x1="31444" y1="42500" x2="32556" y2="34167"/>
                        <a14:backgroundMark x1="30556" y1="41944" x2="33778" y2="41667"/>
                        <a14:backgroundMark x1="30333" y1="39444" x2="38000" y2="4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576" y="3242442"/>
            <a:ext cx="571500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9431B-BF5D-7A93-DAC6-1EFCC6E1EEFB}"/>
              </a:ext>
            </a:extLst>
          </p:cNvPr>
          <p:cNvSpPr txBox="1"/>
          <p:nvPr/>
        </p:nvSpPr>
        <p:spPr>
          <a:xfrm>
            <a:off x="3523044" y="5159110"/>
            <a:ext cx="328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“Verifying” Turing Machine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D0BF1-7AEB-354F-71DC-77ADD4820CE5}"/>
              </a:ext>
            </a:extLst>
          </p:cNvPr>
          <p:cNvSpPr txBox="1"/>
          <p:nvPr/>
        </p:nvSpPr>
        <p:spPr>
          <a:xfrm>
            <a:off x="1600200" y="4266556"/>
            <a:ext cx="192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(incl.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92B99EE-17BC-1449-677D-55452F4DE451}"/>
              </a:ext>
            </a:extLst>
          </p:cNvPr>
          <p:cNvSpPr/>
          <p:nvPr/>
        </p:nvSpPr>
        <p:spPr>
          <a:xfrm>
            <a:off x="3370982" y="4385442"/>
            <a:ext cx="2121438" cy="369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D20607C-9174-7F01-6EF5-E2117EF19B5C}"/>
              </a:ext>
            </a:extLst>
          </p:cNvPr>
          <p:cNvSpPr/>
          <p:nvPr/>
        </p:nvSpPr>
        <p:spPr>
          <a:xfrm>
            <a:off x="6811591" y="4385440"/>
            <a:ext cx="2121438" cy="369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AF7C9-0176-3C09-52BF-9A55D26A71C5}"/>
              </a:ext>
            </a:extLst>
          </p:cNvPr>
          <p:cNvSpPr txBox="1"/>
          <p:nvPr/>
        </p:nvSpPr>
        <p:spPr>
          <a:xfrm>
            <a:off x="9242487" y="4093051"/>
            <a:ext cx="256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0: No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1: 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F4389-7375-C00D-4200-C99F8EA76A2E}"/>
              </a:ext>
            </a:extLst>
          </p:cNvPr>
          <p:cNvSpPr txBox="1"/>
          <p:nvPr/>
        </p:nvSpPr>
        <p:spPr>
          <a:xfrm>
            <a:off x="3523044" y="5805377"/>
            <a:ext cx="573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that includes an input produces one (1-bit) 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C08A4-88DB-3350-36B5-68741BC5617C}"/>
              </a:ext>
            </a:extLst>
          </p:cNvPr>
          <p:cNvSpPr txBox="1"/>
          <p:nvPr/>
        </p:nvSpPr>
        <p:spPr>
          <a:xfrm>
            <a:off x="8797216" y="3380013"/>
            <a:ext cx="3369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</a:rPr>
              <a:t>{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4418044-3D4E-DADC-0C2A-12E94F44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411402" cy="2559815"/>
          </a:xfrm>
        </p:spPr>
        <p:txBody>
          <a:bodyPr>
            <a:normAutofit/>
          </a:bodyPr>
          <a:lstStyle/>
          <a:p>
            <a:r>
              <a:rPr lang="en-US" dirty="0"/>
              <a:t>Recall a (Verifying) Turing Machine:</a:t>
            </a:r>
          </a:p>
          <a:p>
            <a:pPr lvl="1"/>
            <a:r>
              <a:rPr lang="en-US" dirty="0"/>
              <a:t>Takes a single input that is the program</a:t>
            </a:r>
          </a:p>
          <a:p>
            <a:pPr lvl="1"/>
            <a:r>
              <a:rPr lang="en-US" dirty="0"/>
              <a:t>Returns “success” or “fail” bit: Input did not violate / did violate the property</a:t>
            </a:r>
          </a:p>
        </p:txBody>
      </p:sp>
    </p:spTree>
    <p:extLst>
      <p:ext uri="{BB962C8B-B14F-4D97-AF65-F5344CB8AC3E}">
        <p14:creationId xmlns:p14="http://schemas.microsoft.com/office/powerpoint/2010/main" val="12739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2167</Words>
  <Application>Microsoft Macintosh PowerPoint</Application>
  <PresentationFormat>Widescreen</PresentationFormat>
  <Paragraphs>359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Helvetica</vt:lpstr>
      <vt:lpstr>lucidabright</vt:lpstr>
      <vt:lpstr>Office Theme</vt:lpstr>
      <vt:lpstr>Toward Applying Quantum Computing to Network Verification</vt:lpstr>
      <vt:lpstr>The Practicality of Quantum Computing</vt:lpstr>
      <vt:lpstr>A: Maybe? Network Verification (NWV) seems a good fit</vt:lpstr>
      <vt:lpstr>Structure of Talk</vt:lpstr>
      <vt:lpstr>Network Verification (NWV)</vt:lpstr>
      <vt:lpstr>Network Verification (NWV)</vt:lpstr>
      <vt:lpstr>Network Verification (NWV)</vt:lpstr>
      <vt:lpstr>Structure of Talk</vt:lpstr>
      <vt:lpstr>“Unstructured” approach to NW Verification</vt:lpstr>
      <vt:lpstr>“Unstructured” approach to NW Verification</vt:lpstr>
      <vt:lpstr>Unstructured Verification examples</vt:lpstr>
      <vt:lpstr>Unstructured Data Plane</vt:lpstr>
      <vt:lpstr>Unstructured Ctrl Plane</vt:lpstr>
      <vt:lpstr>Pros / Cons of Unstructured Verification</vt:lpstr>
      <vt:lpstr>Structure of Talk</vt:lpstr>
      <vt:lpstr>Structured Approach</vt:lpstr>
      <vt:lpstr>Structure of Talk</vt:lpstr>
      <vt:lpstr>Speeding up Unstructured NW Verification</vt:lpstr>
      <vt:lpstr>Structure of Talk</vt:lpstr>
      <vt:lpstr>Quantum Computer</vt:lpstr>
      <vt:lpstr>Quantum Computer</vt:lpstr>
      <vt:lpstr>Grover’s Algorithm (quadratic speedup)</vt:lpstr>
      <vt:lpstr>Structure of Talk</vt:lpstr>
      <vt:lpstr>Is Quadratic Speedup useful?</vt:lpstr>
      <vt:lpstr>Summary</vt:lpstr>
      <vt:lpstr>Thanks!</vt:lpstr>
      <vt:lpstr>Structured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Rubenstein</dc:creator>
  <cp:lastModifiedBy>Dan Rubenstein</cp:lastModifiedBy>
  <cp:revision>215</cp:revision>
  <dcterms:created xsi:type="dcterms:W3CDTF">2024-10-24T11:59:12Z</dcterms:created>
  <dcterms:modified xsi:type="dcterms:W3CDTF">2024-11-20T15:12:55Z</dcterms:modified>
</cp:coreProperties>
</file>